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2"/>
  </p:notesMasterIdLst>
  <p:sldIdLst>
    <p:sldId id="256" r:id="rId5"/>
    <p:sldId id="260" r:id="rId6"/>
    <p:sldId id="263" r:id="rId7"/>
    <p:sldId id="264" r:id="rId8"/>
    <p:sldId id="265" r:id="rId9"/>
    <p:sldId id="266" r:id="rId10"/>
    <p:sldId id="279" r:id="rId11"/>
    <p:sldId id="267" r:id="rId12"/>
    <p:sldId id="268" r:id="rId13"/>
    <p:sldId id="278" r:id="rId14"/>
    <p:sldId id="269" r:id="rId15"/>
    <p:sldId id="280" r:id="rId16"/>
    <p:sldId id="281" r:id="rId17"/>
    <p:sldId id="271" r:id="rId18"/>
    <p:sldId id="286" r:id="rId19"/>
    <p:sldId id="285" r:id="rId20"/>
    <p:sldId id="287" r:id="rId21"/>
    <p:sldId id="288" r:id="rId22"/>
    <p:sldId id="289" r:id="rId23"/>
    <p:sldId id="272" r:id="rId24"/>
    <p:sldId id="290" r:id="rId25"/>
    <p:sldId id="273" r:id="rId26"/>
    <p:sldId id="274" r:id="rId27"/>
    <p:sldId id="291" r:id="rId28"/>
    <p:sldId id="275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A7C64-4144-46E9-8970-3281B8357B27}" type="doc">
      <dgm:prSet loTypeId="urn:microsoft.com/office/officeart/2008/layout/PictureLineup" loCatId="picture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4584-1702-4B29-9015-8C955CC78D14}">
      <dgm:prSet/>
      <dgm:spPr/>
      <dgm:t>
        <a:bodyPr/>
        <a:lstStyle/>
        <a:p>
          <a:pPr rtl="0"/>
          <a:br>
            <a:rPr lang="en-US" dirty="0"/>
          </a:br>
          <a:r>
            <a:rPr lang="de-DE" b="1" dirty="0"/>
            <a:t>F</a:t>
          </a:r>
          <a:r>
            <a:rPr lang="de-DE" b="1" baseline="-25000" dirty="0"/>
            <a:t>G</a:t>
          </a:r>
          <a:br>
            <a:rPr lang="de-DE" baseline="-25000" dirty="0"/>
          </a:br>
          <a:r>
            <a:rPr lang="en-US" dirty="0" err="1"/>
            <a:t>Gewichts</a:t>
          </a:r>
          <a:r>
            <a:rPr lang="en-US" dirty="0"/>
            <a:t>-</a:t>
          </a:r>
          <a:br>
            <a:rPr lang="en-US" dirty="0"/>
          </a:br>
          <a:r>
            <a:rPr lang="en-US" dirty="0" err="1"/>
            <a:t>kraft</a:t>
          </a:r>
          <a:endParaRPr lang="en-US" dirty="0"/>
        </a:p>
      </dgm:t>
    </dgm:pt>
    <dgm:pt modelId="{D258A65C-C477-4378-9C72-FAAB6E31971E}" type="parTrans" cxnId="{3E95CAD8-E0C3-4041-9406-2017FD81F562}">
      <dgm:prSet/>
      <dgm:spPr/>
      <dgm:t>
        <a:bodyPr/>
        <a:lstStyle/>
        <a:p>
          <a:endParaRPr lang="en-US"/>
        </a:p>
      </dgm:t>
    </dgm:pt>
    <dgm:pt modelId="{3CF06A33-4CCA-4BD7-B375-3F88DC8120B9}" type="sibTrans" cxnId="{3E95CAD8-E0C3-4041-9406-2017FD81F562}">
      <dgm:prSet/>
      <dgm:spPr/>
      <dgm:t>
        <a:bodyPr/>
        <a:lstStyle/>
        <a:p>
          <a:endParaRPr lang="en-US"/>
        </a:p>
      </dgm:t>
    </dgm:pt>
    <dgm:pt modelId="{C1DE1043-8F93-4344-B805-61D84774669B}">
      <dgm:prSet/>
      <dgm:spPr/>
      <dgm:t>
        <a:bodyPr/>
        <a:lstStyle/>
        <a:p>
          <a:pPr rtl="0"/>
          <a:br>
            <a:rPr lang="en-US" dirty="0"/>
          </a:br>
          <a:r>
            <a:rPr lang="de-DE" b="1" dirty="0"/>
            <a:t>F</a:t>
          </a:r>
          <a:r>
            <a:rPr lang="de-DE" b="1" baseline="-25000" dirty="0"/>
            <a:t>M</a:t>
          </a:r>
          <a:br>
            <a:rPr lang="de-DE" baseline="-25000" dirty="0"/>
          </a:br>
          <a:r>
            <a:rPr lang="en-US" dirty="0" err="1"/>
            <a:t>Trägheits</a:t>
          </a:r>
          <a:r>
            <a:rPr lang="en-US" dirty="0"/>
            <a:t>- </a:t>
          </a:r>
          <a:r>
            <a:rPr lang="en-US" dirty="0" err="1"/>
            <a:t>oder</a:t>
          </a:r>
          <a:r>
            <a:rPr lang="en-US" dirty="0"/>
            <a:t> </a:t>
          </a:r>
          <a:r>
            <a:rPr lang="en-US" dirty="0" err="1"/>
            <a:t>Massekraft</a:t>
          </a:r>
          <a:endParaRPr lang="en-US" dirty="0"/>
        </a:p>
      </dgm:t>
    </dgm:pt>
    <dgm:pt modelId="{41CAE6D9-3274-4619-A199-6449C8C8A935}" type="parTrans" cxnId="{C7594053-8491-4AA6-8B18-DB7F2DBB5D57}">
      <dgm:prSet/>
      <dgm:spPr/>
      <dgm:t>
        <a:bodyPr/>
        <a:lstStyle/>
        <a:p>
          <a:endParaRPr lang="en-US"/>
        </a:p>
      </dgm:t>
    </dgm:pt>
    <dgm:pt modelId="{846A64E2-1105-403F-AD76-408A509ABCE1}" type="sibTrans" cxnId="{C7594053-8491-4AA6-8B18-DB7F2DBB5D57}">
      <dgm:prSet/>
      <dgm:spPr/>
      <dgm:t>
        <a:bodyPr/>
        <a:lstStyle/>
        <a:p>
          <a:endParaRPr lang="en-US"/>
        </a:p>
      </dgm:t>
    </dgm:pt>
    <dgm:pt modelId="{E901DD00-BC7E-41CB-84A6-626F5A952E60}">
      <dgm:prSet/>
      <dgm:spPr/>
      <dgm:t>
        <a:bodyPr/>
        <a:lstStyle/>
        <a:p>
          <a:pPr rtl="0"/>
          <a:br>
            <a:rPr lang="en-US" dirty="0"/>
          </a:br>
          <a:r>
            <a:rPr lang="de-DE" b="1" dirty="0"/>
            <a:t>F</a:t>
          </a:r>
          <a:r>
            <a:rPr lang="de-DE" b="1" baseline="-25000" dirty="0"/>
            <a:t>R</a:t>
          </a:r>
          <a:br>
            <a:rPr lang="de-DE" baseline="-25000" dirty="0"/>
          </a:br>
          <a:r>
            <a:rPr lang="en-US" dirty="0" err="1"/>
            <a:t>Reibkraft</a:t>
          </a:r>
          <a:endParaRPr lang="en-US" dirty="0"/>
        </a:p>
      </dgm:t>
    </dgm:pt>
    <dgm:pt modelId="{92695C34-3908-484B-B9B6-AC1EE94B6FA1}" type="parTrans" cxnId="{B1968E26-0CED-4F8C-B00B-1ED74B31C264}">
      <dgm:prSet/>
      <dgm:spPr/>
      <dgm:t>
        <a:bodyPr/>
        <a:lstStyle/>
        <a:p>
          <a:endParaRPr lang="en-US"/>
        </a:p>
      </dgm:t>
    </dgm:pt>
    <dgm:pt modelId="{21C6305E-5FC3-4082-9A9E-0B8BF4226463}" type="sibTrans" cxnId="{B1968E26-0CED-4F8C-B00B-1ED74B31C264}">
      <dgm:prSet/>
      <dgm:spPr/>
      <dgm:t>
        <a:bodyPr/>
        <a:lstStyle/>
        <a:p>
          <a:endParaRPr lang="en-US"/>
        </a:p>
      </dgm:t>
    </dgm:pt>
    <dgm:pt modelId="{D59767A5-A1D7-46AC-AC6D-17D52E705694}">
      <dgm:prSet/>
      <dgm:spPr/>
      <dgm:t>
        <a:bodyPr/>
        <a:lstStyle/>
        <a:p>
          <a:pPr rtl="0"/>
          <a:br>
            <a:rPr lang="en-US" dirty="0"/>
          </a:br>
          <a:r>
            <a:rPr lang="de-DE" b="1" dirty="0"/>
            <a:t>F</a:t>
          </a:r>
          <a:r>
            <a:rPr lang="de-DE" b="1" baseline="-25000" dirty="0"/>
            <a:t>S</a:t>
          </a:r>
          <a:br>
            <a:rPr lang="en-US" dirty="0"/>
          </a:br>
          <a:r>
            <a:rPr lang="en-US" dirty="0" err="1"/>
            <a:t>Sicherungs-kraft</a:t>
          </a:r>
          <a:endParaRPr lang="en-US" dirty="0"/>
        </a:p>
      </dgm:t>
    </dgm:pt>
    <dgm:pt modelId="{A64E7F72-075C-409B-A27C-C012A578014D}" type="parTrans" cxnId="{1F2A0B39-CB16-4F11-BD66-BC6A79F23358}">
      <dgm:prSet/>
      <dgm:spPr/>
      <dgm:t>
        <a:bodyPr/>
        <a:lstStyle/>
        <a:p>
          <a:endParaRPr lang="en-US"/>
        </a:p>
      </dgm:t>
    </dgm:pt>
    <dgm:pt modelId="{88493F1D-77F9-42CE-A277-0206F38412E5}" type="sibTrans" cxnId="{1F2A0B39-CB16-4F11-BD66-BC6A79F23358}">
      <dgm:prSet/>
      <dgm:spPr/>
      <dgm:t>
        <a:bodyPr/>
        <a:lstStyle/>
        <a:p>
          <a:endParaRPr lang="en-US"/>
        </a:p>
      </dgm:t>
    </dgm:pt>
    <dgm:pt modelId="{6C6E5E10-5A4E-4CD8-9B33-ABD6F2039396}">
      <dgm:prSet/>
      <dgm:spPr/>
      <dgm:t>
        <a:bodyPr/>
        <a:lstStyle/>
        <a:p>
          <a:pPr rtl="0"/>
          <a:br>
            <a:rPr lang="en-US" dirty="0"/>
          </a:br>
          <a:r>
            <a:rPr lang="de-DE" b="1" dirty="0"/>
            <a:t>F</a:t>
          </a:r>
          <a:r>
            <a:rPr lang="de-DE" b="1" baseline="-25000" dirty="0"/>
            <a:t>Z</a:t>
          </a:r>
          <a:br>
            <a:rPr lang="de-DE" b="1" baseline="-25000" dirty="0"/>
          </a:br>
          <a:r>
            <a:rPr lang="en-US" dirty="0" err="1"/>
            <a:t>Fliehkraft</a:t>
          </a:r>
          <a:endParaRPr lang="en-US" dirty="0"/>
        </a:p>
      </dgm:t>
    </dgm:pt>
    <dgm:pt modelId="{A573A890-E4E2-45E2-BA95-AB4F6D447D4A}" type="parTrans" cxnId="{894735FF-DF47-4009-9136-78D62BEF17A2}">
      <dgm:prSet/>
      <dgm:spPr/>
      <dgm:t>
        <a:bodyPr/>
        <a:lstStyle/>
        <a:p>
          <a:endParaRPr lang="de-DE"/>
        </a:p>
      </dgm:t>
    </dgm:pt>
    <dgm:pt modelId="{2E8EF039-C93A-4212-9048-2C143C2F5E3B}" type="sibTrans" cxnId="{894735FF-DF47-4009-9136-78D62BEF17A2}">
      <dgm:prSet/>
      <dgm:spPr/>
      <dgm:t>
        <a:bodyPr/>
        <a:lstStyle/>
        <a:p>
          <a:endParaRPr lang="de-DE"/>
        </a:p>
      </dgm:t>
    </dgm:pt>
    <dgm:pt modelId="{DC124B56-9655-49C5-B29F-5B0D69D039A3}">
      <dgm:prSet/>
      <dgm:spPr/>
      <dgm:t>
        <a:bodyPr/>
        <a:lstStyle/>
        <a:p>
          <a:pPr rtl="0"/>
          <a:br>
            <a:rPr lang="en-US" dirty="0"/>
          </a:br>
          <a:br>
            <a:rPr lang="en-US" dirty="0"/>
          </a:br>
          <a:r>
            <a:rPr lang="en-US" dirty="0"/>
            <a:t>Vibrations-</a:t>
          </a:r>
          <a:r>
            <a:rPr lang="en-US" dirty="0" err="1"/>
            <a:t>kraft</a:t>
          </a:r>
          <a:endParaRPr lang="en-US" dirty="0"/>
        </a:p>
      </dgm:t>
    </dgm:pt>
    <dgm:pt modelId="{CDE83AAF-EE28-4945-8AAF-1F69F031AC9C}" type="parTrans" cxnId="{078A0AD9-3946-4449-BB66-6CF3165634EC}">
      <dgm:prSet/>
      <dgm:spPr/>
      <dgm:t>
        <a:bodyPr/>
        <a:lstStyle/>
        <a:p>
          <a:endParaRPr lang="de-DE"/>
        </a:p>
      </dgm:t>
    </dgm:pt>
    <dgm:pt modelId="{F71F5B37-BBA5-4EE9-80C5-6F9994C53440}" type="sibTrans" cxnId="{078A0AD9-3946-4449-BB66-6CF3165634EC}">
      <dgm:prSet/>
      <dgm:spPr/>
      <dgm:t>
        <a:bodyPr/>
        <a:lstStyle/>
        <a:p>
          <a:endParaRPr lang="de-DE"/>
        </a:p>
      </dgm:t>
    </dgm:pt>
    <dgm:pt modelId="{846A9DC0-069C-4BB1-A5D3-5DC48747B2AF}" type="pres">
      <dgm:prSet presAssocID="{2DEA7C64-4144-46E9-8970-3281B8357B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9644B661-7D34-47FF-853D-641CD7DB3528}" type="pres">
      <dgm:prSet presAssocID="{34444584-1702-4B29-9015-8C955CC78D14}" presName="composite" presStyleCnt="0"/>
      <dgm:spPr/>
    </dgm:pt>
    <dgm:pt modelId="{CF45208D-7F38-4ABB-9424-5BFF78DD7DB3}" type="pres">
      <dgm:prSet presAssocID="{34444584-1702-4B29-9015-8C955CC78D14}" presName="Image" presStyleLbl="align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79C46D-E7F9-4D43-8E49-6908B048DCFD}" type="pres">
      <dgm:prSet presAssocID="{34444584-1702-4B29-9015-8C955CC78D14}" presName="Accent" presStyleLbl="parChTrans1D1" presStyleIdx="0" presStyleCnt="6"/>
      <dgm:spPr/>
    </dgm:pt>
    <dgm:pt modelId="{891C88A6-6972-49D4-B586-4957AE28BF0D}" type="pres">
      <dgm:prSet presAssocID="{34444584-1702-4B29-9015-8C955CC78D14}" presName="Paren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4F0E753-5BD3-423F-83DB-31E73F5550D4}" type="pres">
      <dgm:prSet presAssocID="{3CF06A33-4CCA-4BD7-B375-3F88DC8120B9}" presName="sibTrans" presStyleCnt="0"/>
      <dgm:spPr/>
    </dgm:pt>
    <dgm:pt modelId="{35AA4519-A041-4285-BD4F-56E401867ED1}" type="pres">
      <dgm:prSet presAssocID="{C1DE1043-8F93-4344-B805-61D84774669B}" presName="composite" presStyleCnt="0"/>
      <dgm:spPr/>
    </dgm:pt>
    <dgm:pt modelId="{92491E33-B517-48FE-8952-2DFB833452AD}" type="pres">
      <dgm:prSet presAssocID="{C1DE1043-8F93-4344-B805-61D84774669B}" presName="Image" presStyleLbl="align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568C7D-1786-4745-8F1F-C5A535399CB3}" type="pres">
      <dgm:prSet presAssocID="{C1DE1043-8F93-4344-B805-61D84774669B}" presName="Accent" presStyleLbl="parChTrans1D1" presStyleIdx="1" presStyleCnt="6"/>
      <dgm:spPr/>
    </dgm:pt>
    <dgm:pt modelId="{A0DC8449-4B00-43B7-97EB-235E13A60945}" type="pres">
      <dgm:prSet presAssocID="{C1DE1043-8F93-4344-B805-61D84774669B}" presName="Paren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4C8E1A9A-DCE5-4171-B091-EE3CE34D9D5A}" type="pres">
      <dgm:prSet presAssocID="{846A64E2-1105-403F-AD76-408A509ABCE1}" presName="sibTrans" presStyleCnt="0"/>
      <dgm:spPr/>
    </dgm:pt>
    <dgm:pt modelId="{352BCC4F-47BD-416E-9F14-6C8F22A1D74B}" type="pres">
      <dgm:prSet presAssocID="{6C6E5E10-5A4E-4CD8-9B33-ABD6F2039396}" presName="composite" presStyleCnt="0"/>
      <dgm:spPr/>
    </dgm:pt>
    <dgm:pt modelId="{CAB79E32-60D3-416F-B9A7-14FD764E86D8}" type="pres">
      <dgm:prSet presAssocID="{6C6E5E10-5A4E-4CD8-9B33-ABD6F2039396}" presName="Image" presStyleLbl="align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C7989D3-AF28-437B-A4C0-AB6AFC58204D}" type="pres">
      <dgm:prSet presAssocID="{6C6E5E10-5A4E-4CD8-9B33-ABD6F2039396}" presName="Accent" presStyleLbl="parChTrans1D1" presStyleIdx="2" presStyleCnt="6"/>
      <dgm:spPr/>
    </dgm:pt>
    <dgm:pt modelId="{A12B6A8F-62C9-4272-9348-BB26C89F473B}" type="pres">
      <dgm:prSet presAssocID="{6C6E5E10-5A4E-4CD8-9B33-ABD6F2039396}" presName="Paren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45BA604B-8F74-4ED4-BB1B-2BB9DEC60E08}" type="pres">
      <dgm:prSet presAssocID="{2E8EF039-C93A-4212-9048-2C143C2F5E3B}" presName="sibTrans" presStyleCnt="0"/>
      <dgm:spPr/>
    </dgm:pt>
    <dgm:pt modelId="{E0202636-C3FE-4DE7-B16F-4518BADAEA70}" type="pres">
      <dgm:prSet presAssocID="{E901DD00-BC7E-41CB-84A6-626F5A952E60}" presName="composite" presStyleCnt="0"/>
      <dgm:spPr/>
    </dgm:pt>
    <dgm:pt modelId="{3B858F1E-6206-46C5-BC20-8553249622B0}" type="pres">
      <dgm:prSet presAssocID="{E901DD00-BC7E-41CB-84A6-626F5A952E60}" presName="Image" presStyleLbl="alignNod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6B170E-F1F2-4DAF-A84D-0D29BDE63882}" type="pres">
      <dgm:prSet presAssocID="{E901DD00-BC7E-41CB-84A6-626F5A952E60}" presName="Accent" presStyleLbl="parChTrans1D1" presStyleIdx="3" presStyleCnt="6"/>
      <dgm:spPr/>
    </dgm:pt>
    <dgm:pt modelId="{9B328771-3823-4330-8B7D-3EA7D120D60F}" type="pres">
      <dgm:prSet presAssocID="{E901DD00-BC7E-41CB-84A6-626F5A952E60}" presName="Paren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30123E01-23FC-4B9E-9D75-C2A3BCB88843}" type="pres">
      <dgm:prSet presAssocID="{21C6305E-5FC3-4082-9A9E-0B8BF4226463}" presName="sibTrans" presStyleCnt="0"/>
      <dgm:spPr/>
    </dgm:pt>
    <dgm:pt modelId="{56197F5C-37E0-4969-8431-2088647F911C}" type="pres">
      <dgm:prSet presAssocID="{DC124B56-9655-49C5-B29F-5B0D69D039A3}" presName="composite" presStyleCnt="0"/>
      <dgm:spPr/>
    </dgm:pt>
    <dgm:pt modelId="{682BB640-6BE5-4766-8E34-F28C19C2A6C8}" type="pres">
      <dgm:prSet presAssocID="{DC124B56-9655-49C5-B29F-5B0D69D039A3}" presName="Image" presStyleLbl="align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9616185-84A2-442C-80DF-70BD2B3CE8AF}" type="pres">
      <dgm:prSet presAssocID="{DC124B56-9655-49C5-B29F-5B0D69D039A3}" presName="Accent" presStyleLbl="parChTrans1D1" presStyleIdx="4" presStyleCnt="6"/>
      <dgm:spPr/>
    </dgm:pt>
    <dgm:pt modelId="{4346F1DE-E936-40A8-B6E1-35D5A92782D0}" type="pres">
      <dgm:prSet presAssocID="{DC124B56-9655-49C5-B29F-5B0D69D039A3}" presName="Paren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E22CB51A-2C75-454E-8AC9-2ECD038AB6A4}" type="pres">
      <dgm:prSet presAssocID="{F71F5B37-BBA5-4EE9-80C5-6F9994C53440}" presName="sibTrans" presStyleCnt="0"/>
      <dgm:spPr/>
    </dgm:pt>
    <dgm:pt modelId="{3A374C05-2598-4A68-A3ED-B8880F6B0D55}" type="pres">
      <dgm:prSet presAssocID="{D59767A5-A1D7-46AC-AC6D-17D52E705694}" presName="composite" presStyleCnt="0"/>
      <dgm:spPr/>
    </dgm:pt>
    <dgm:pt modelId="{BC180876-A85B-4BD4-B89D-F46D7AEC1C85}" type="pres">
      <dgm:prSet presAssocID="{D59767A5-A1D7-46AC-AC6D-17D52E705694}" presName="Image" presStyleLbl="align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AC1E8A7-C747-4E15-8C34-DE40A7F5B15D}" type="pres">
      <dgm:prSet presAssocID="{D59767A5-A1D7-46AC-AC6D-17D52E705694}" presName="Accent" presStyleLbl="parChTrans1D1" presStyleIdx="5" presStyleCnt="6"/>
      <dgm:spPr/>
    </dgm:pt>
    <dgm:pt modelId="{60DC1FF0-721A-464C-8DB2-107A7A6B1221}" type="pres">
      <dgm:prSet presAssocID="{D59767A5-A1D7-46AC-AC6D-17D52E705694}" presName="Paren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1968E26-0CED-4F8C-B00B-1ED74B31C264}" srcId="{2DEA7C64-4144-46E9-8970-3281B8357B27}" destId="{E901DD00-BC7E-41CB-84A6-626F5A952E60}" srcOrd="3" destOrd="0" parTransId="{92695C34-3908-484B-B9B6-AC1EE94B6FA1}" sibTransId="{21C6305E-5FC3-4082-9A9E-0B8BF4226463}"/>
    <dgm:cxn modelId="{1F2A0B39-CB16-4F11-BD66-BC6A79F23358}" srcId="{2DEA7C64-4144-46E9-8970-3281B8357B27}" destId="{D59767A5-A1D7-46AC-AC6D-17D52E705694}" srcOrd="5" destOrd="0" parTransId="{A64E7F72-075C-409B-A27C-C012A578014D}" sibTransId="{88493F1D-77F9-42CE-A277-0206F38412E5}"/>
    <dgm:cxn modelId="{C7594053-8491-4AA6-8B18-DB7F2DBB5D57}" srcId="{2DEA7C64-4144-46E9-8970-3281B8357B27}" destId="{C1DE1043-8F93-4344-B805-61D84774669B}" srcOrd="1" destOrd="0" parTransId="{41CAE6D9-3274-4619-A199-6449C8C8A935}" sibTransId="{846A64E2-1105-403F-AD76-408A509ABCE1}"/>
    <dgm:cxn modelId="{AB3E9055-8EC8-4991-AF53-7368DAD42B88}" type="presOf" srcId="{D59767A5-A1D7-46AC-AC6D-17D52E705694}" destId="{60DC1FF0-721A-464C-8DB2-107A7A6B1221}" srcOrd="0" destOrd="0" presId="urn:microsoft.com/office/officeart/2008/layout/PictureLineup"/>
    <dgm:cxn modelId="{8B169D80-B985-4DC5-8DDD-DDAA4B406D41}" type="presOf" srcId="{DC124B56-9655-49C5-B29F-5B0D69D039A3}" destId="{4346F1DE-E936-40A8-B6E1-35D5A92782D0}" srcOrd="0" destOrd="0" presId="urn:microsoft.com/office/officeart/2008/layout/PictureLineup"/>
    <dgm:cxn modelId="{84DA67A3-6D8F-497F-AA35-CD45E0CCA63B}" type="presOf" srcId="{6C6E5E10-5A4E-4CD8-9B33-ABD6F2039396}" destId="{A12B6A8F-62C9-4272-9348-BB26C89F473B}" srcOrd="0" destOrd="0" presId="urn:microsoft.com/office/officeart/2008/layout/PictureLineup"/>
    <dgm:cxn modelId="{9B2F60BE-FF9F-4B01-959C-CB97455A88E0}" type="presOf" srcId="{34444584-1702-4B29-9015-8C955CC78D14}" destId="{891C88A6-6972-49D4-B586-4957AE28BF0D}" srcOrd="0" destOrd="0" presId="urn:microsoft.com/office/officeart/2008/layout/PictureLineup"/>
    <dgm:cxn modelId="{F2BCBCC5-816A-4ED0-A291-F8F6061247A9}" type="presOf" srcId="{2DEA7C64-4144-46E9-8970-3281B8357B27}" destId="{846A9DC0-069C-4BB1-A5D3-5DC48747B2AF}" srcOrd="0" destOrd="0" presId="urn:microsoft.com/office/officeart/2008/layout/PictureLineup"/>
    <dgm:cxn modelId="{3E95CAD8-E0C3-4041-9406-2017FD81F562}" srcId="{2DEA7C64-4144-46E9-8970-3281B8357B27}" destId="{34444584-1702-4B29-9015-8C955CC78D14}" srcOrd="0" destOrd="0" parTransId="{D258A65C-C477-4378-9C72-FAAB6E31971E}" sibTransId="{3CF06A33-4CCA-4BD7-B375-3F88DC8120B9}"/>
    <dgm:cxn modelId="{078A0AD9-3946-4449-BB66-6CF3165634EC}" srcId="{2DEA7C64-4144-46E9-8970-3281B8357B27}" destId="{DC124B56-9655-49C5-B29F-5B0D69D039A3}" srcOrd="4" destOrd="0" parTransId="{CDE83AAF-EE28-4945-8AAF-1F69F031AC9C}" sibTransId="{F71F5B37-BBA5-4EE9-80C5-6F9994C53440}"/>
    <dgm:cxn modelId="{79EA96D9-8BE2-406D-92D0-0A169220663C}" type="presOf" srcId="{E901DD00-BC7E-41CB-84A6-626F5A952E60}" destId="{9B328771-3823-4330-8B7D-3EA7D120D60F}" srcOrd="0" destOrd="0" presId="urn:microsoft.com/office/officeart/2008/layout/PictureLineup"/>
    <dgm:cxn modelId="{5EB824DD-4771-4976-9359-84A1E58D3FDB}" type="presOf" srcId="{C1DE1043-8F93-4344-B805-61D84774669B}" destId="{A0DC8449-4B00-43B7-97EB-235E13A60945}" srcOrd="0" destOrd="0" presId="urn:microsoft.com/office/officeart/2008/layout/PictureLineup"/>
    <dgm:cxn modelId="{894735FF-DF47-4009-9136-78D62BEF17A2}" srcId="{2DEA7C64-4144-46E9-8970-3281B8357B27}" destId="{6C6E5E10-5A4E-4CD8-9B33-ABD6F2039396}" srcOrd="2" destOrd="0" parTransId="{A573A890-E4E2-45E2-BA95-AB4F6D447D4A}" sibTransId="{2E8EF039-C93A-4212-9048-2C143C2F5E3B}"/>
    <dgm:cxn modelId="{8D93D54D-0C24-4E46-A0AE-5AAC0F6314BE}" type="presParOf" srcId="{846A9DC0-069C-4BB1-A5D3-5DC48747B2AF}" destId="{9644B661-7D34-47FF-853D-641CD7DB3528}" srcOrd="0" destOrd="0" presId="urn:microsoft.com/office/officeart/2008/layout/PictureLineup"/>
    <dgm:cxn modelId="{1743C19C-09D2-46C1-9F4A-03B50DE1C8EF}" type="presParOf" srcId="{9644B661-7D34-47FF-853D-641CD7DB3528}" destId="{CF45208D-7F38-4ABB-9424-5BFF78DD7DB3}" srcOrd="0" destOrd="0" presId="urn:microsoft.com/office/officeart/2008/layout/PictureLineup"/>
    <dgm:cxn modelId="{070528E1-9E91-4F90-910B-CD317FCDB895}" type="presParOf" srcId="{9644B661-7D34-47FF-853D-641CD7DB3528}" destId="{3A79C46D-E7F9-4D43-8E49-6908B048DCFD}" srcOrd="1" destOrd="0" presId="urn:microsoft.com/office/officeart/2008/layout/PictureLineup"/>
    <dgm:cxn modelId="{B39E651D-F573-4F39-91FE-AFDFD1CC8317}" type="presParOf" srcId="{9644B661-7D34-47FF-853D-641CD7DB3528}" destId="{891C88A6-6972-49D4-B586-4957AE28BF0D}" srcOrd="2" destOrd="0" presId="urn:microsoft.com/office/officeart/2008/layout/PictureLineup"/>
    <dgm:cxn modelId="{92B21817-676D-4137-B224-58BAD36F378C}" type="presParOf" srcId="{846A9DC0-069C-4BB1-A5D3-5DC48747B2AF}" destId="{84F0E753-5BD3-423F-83DB-31E73F5550D4}" srcOrd="1" destOrd="0" presId="urn:microsoft.com/office/officeart/2008/layout/PictureLineup"/>
    <dgm:cxn modelId="{80306851-3B27-4FCC-9E31-4D77D7E5E70B}" type="presParOf" srcId="{846A9DC0-069C-4BB1-A5D3-5DC48747B2AF}" destId="{35AA4519-A041-4285-BD4F-56E401867ED1}" srcOrd="2" destOrd="0" presId="urn:microsoft.com/office/officeart/2008/layout/PictureLineup"/>
    <dgm:cxn modelId="{116BFB8A-9F0B-44E2-9370-49509C4DDA90}" type="presParOf" srcId="{35AA4519-A041-4285-BD4F-56E401867ED1}" destId="{92491E33-B517-48FE-8952-2DFB833452AD}" srcOrd="0" destOrd="0" presId="urn:microsoft.com/office/officeart/2008/layout/PictureLineup"/>
    <dgm:cxn modelId="{C9AAB613-2D0A-4502-87B9-813676A5B0FC}" type="presParOf" srcId="{35AA4519-A041-4285-BD4F-56E401867ED1}" destId="{19568C7D-1786-4745-8F1F-C5A535399CB3}" srcOrd="1" destOrd="0" presId="urn:microsoft.com/office/officeart/2008/layout/PictureLineup"/>
    <dgm:cxn modelId="{C01D7805-CB02-4920-8CF2-F69E4FA297A7}" type="presParOf" srcId="{35AA4519-A041-4285-BD4F-56E401867ED1}" destId="{A0DC8449-4B00-43B7-97EB-235E13A60945}" srcOrd="2" destOrd="0" presId="urn:microsoft.com/office/officeart/2008/layout/PictureLineup"/>
    <dgm:cxn modelId="{CAD15B4E-D0A2-41CA-9B25-063DE22CB7C3}" type="presParOf" srcId="{846A9DC0-069C-4BB1-A5D3-5DC48747B2AF}" destId="{4C8E1A9A-DCE5-4171-B091-EE3CE34D9D5A}" srcOrd="3" destOrd="0" presId="urn:microsoft.com/office/officeart/2008/layout/PictureLineup"/>
    <dgm:cxn modelId="{4EC0D2D1-BBCD-4C31-8B8F-903F8DCB4D3B}" type="presParOf" srcId="{846A9DC0-069C-4BB1-A5D3-5DC48747B2AF}" destId="{352BCC4F-47BD-416E-9F14-6C8F22A1D74B}" srcOrd="4" destOrd="0" presId="urn:microsoft.com/office/officeart/2008/layout/PictureLineup"/>
    <dgm:cxn modelId="{63B57B42-34FC-478A-B8B4-B3CE6E13FB55}" type="presParOf" srcId="{352BCC4F-47BD-416E-9F14-6C8F22A1D74B}" destId="{CAB79E32-60D3-416F-B9A7-14FD764E86D8}" srcOrd="0" destOrd="0" presId="urn:microsoft.com/office/officeart/2008/layout/PictureLineup"/>
    <dgm:cxn modelId="{4977769E-85A8-456F-901F-52237136DC5C}" type="presParOf" srcId="{352BCC4F-47BD-416E-9F14-6C8F22A1D74B}" destId="{CC7989D3-AF28-437B-A4C0-AB6AFC58204D}" srcOrd="1" destOrd="0" presId="urn:microsoft.com/office/officeart/2008/layout/PictureLineup"/>
    <dgm:cxn modelId="{6D46BB4F-5EB1-4CBC-B74B-3E875E7C5880}" type="presParOf" srcId="{352BCC4F-47BD-416E-9F14-6C8F22A1D74B}" destId="{A12B6A8F-62C9-4272-9348-BB26C89F473B}" srcOrd="2" destOrd="0" presId="urn:microsoft.com/office/officeart/2008/layout/PictureLineup"/>
    <dgm:cxn modelId="{77178761-F117-4B39-8AC4-52CFFB46EC0B}" type="presParOf" srcId="{846A9DC0-069C-4BB1-A5D3-5DC48747B2AF}" destId="{45BA604B-8F74-4ED4-BB1B-2BB9DEC60E08}" srcOrd="5" destOrd="0" presId="urn:microsoft.com/office/officeart/2008/layout/PictureLineup"/>
    <dgm:cxn modelId="{BB997A5A-24F0-465D-A2AA-2A53D8612B4A}" type="presParOf" srcId="{846A9DC0-069C-4BB1-A5D3-5DC48747B2AF}" destId="{E0202636-C3FE-4DE7-B16F-4518BADAEA70}" srcOrd="6" destOrd="0" presId="urn:microsoft.com/office/officeart/2008/layout/PictureLineup"/>
    <dgm:cxn modelId="{7EF4D3F3-47F4-4530-A2B5-0B7EF2273FDD}" type="presParOf" srcId="{E0202636-C3FE-4DE7-B16F-4518BADAEA70}" destId="{3B858F1E-6206-46C5-BC20-8553249622B0}" srcOrd="0" destOrd="0" presId="urn:microsoft.com/office/officeart/2008/layout/PictureLineup"/>
    <dgm:cxn modelId="{3B330155-F9E5-46D1-A22E-8B79B84A3462}" type="presParOf" srcId="{E0202636-C3FE-4DE7-B16F-4518BADAEA70}" destId="{0C6B170E-F1F2-4DAF-A84D-0D29BDE63882}" srcOrd="1" destOrd="0" presId="urn:microsoft.com/office/officeart/2008/layout/PictureLineup"/>
    <dgm:cxn modelId="{F4C3E695-8551-4CA7-81CE-A4C46BED6B65}" type="presParOf" srcId="{E0202636-C3FE-4DE7-B16F-4518BADAEA70}" destId="{9B328771-3823-4330-8B7D-3EA7D120D60F}" srcOrd="2" destOrd="0" presId="urn:microsoft.com/office/officeart/2008/layout/PictureLineup"/>
    <dgm:cxn modelId="{BA081E5E-EEC6-4E81-B558-BC81AF24C8CE}" type="presParOf" srcId="{846A9DC0-069C-4BB1-A5D3-5DC48747B2AF}" destId="{30123E01-23FC-4B9E-9D75-C2A3BCB88843}" srcOrd="7" destOrd="0" presId="urn:microsoft.com/office/officeart/2008/layout/PictureLineup"/>
    <dgm:cxn modelId="{1D6BED06-A0B1-4882-9F90-43EB502BFD99}" type="presParOf" srcId="{846A9DC0-069C-4BB1-A5D3-5DC48747B2AF}" destId="{56197F5C-37E0-4969-8431-2088647F911C}" srcOrd="8" destOrd="0" presId="urn:microsoft.com/office/officeart/2008/layout/PictureLineup"/>
    <dgm:cxn modelId="{25AC13C3-518E-46DE-98F0-C572639E0187}" type="presParOf" srcId="{56197F5C-37E0-4969-8431-2088647F911C}" destId="{682BB640-6BE5-4766-8E34-F28C19C2A6C8}" srcOrd="0" destOrd="0" presId="urn:microsoft.com/office/officeart/2008/layout/PictureLineup"/>
    <dgm:cxn modelId="{1947A7BE-AC52-4193-8E77-A5837C520AE0}" type="presParOf" srcId="{56197F5C-37E0-4969-8431-2088647F911C}" destId="{49616185-84A2-442C-80DF-70BD2B3CE8AF}" srcOrd="1" destOrd="0" presId="urn:microsoft.com/office/officeart/2008/layout/PictureLineup"/>
    <dgm:cxn modelId="{59DCFE33-C2CF-481B-8D69-EA83DF5022F2}" type="presParOf" srcId="{56197F5C-37E0-4969-8431-2088647F911C}" destId="{4346F1DE-E936-40A8-B6E1-35D5A92782D0}" srcOrd="2" destOrd="0" presId="urn:microsoft.com/office/officeart/2008/layout/PictureLineup"/>
    <dgm:cxn modelId="{77A1B182-4E2A-4446-908B-195F37E6D51D}" type="presParOf" srcId="{846A9DC0-069C-4BB1-A5D3-5DC48747B2AF}" destId="{E22CB51A-2C75-454E-8AC9-2ECD038AB6A4}" srcOrd="9" destOrd="0" presId="urn:microsoft.com/office/officeart/2008/layout/PictureLineup"/>
    <dgm:cxn modelId="{F4A2A74F-84D7-4918-9F74-F941314E604F}" type="presParOf" srcId="{846A9DC0-069C-4BB1-A5D3-5DC48747B2AF}" destId="{3A374C05-2598-4A68-A3ED-B8880F6B0D55}" srcOrd="10" destOrd="0" presId="urn:microsoft.com/office/officeart/2008/layout/PictureLineup"/>
    <dgm:cxn modelId="{34FC3F1F-08AC-4642-AB0F-881C7FD04E84}" type="presParOf" srcId="{3A374C05-2598-4A68-A3ED-B8880F6B0D55}" destId="{BC180876-A85B-4BD4-B89D-F46D7AEC1C85}" srcOrd="0" destOrd="0" presId="urn:microsoft.com/office/officeart/2008/layout/PictureLineup"/>
    <dgm:cxn modelId="{45F9328B-958E-409C-BF8A-0B245F1C8F9A}" type="presParOf" srcId="{3A374C05-2598-4A68-A3ED-B8880F6B0D55}" destId="{4AC1E8A7-C747-4E15-8C34-DE40A7F5B15D}" srcOrd="1" destOrd="0" presId="urn:microsoft.com/office/officeart/2008/layout/PictureLineup"/>
    <dgm:cxn modelId="{42A57764-B5A7-4A19-BF59-3D2FEA63D916}" type="presParOf" srcId="{3A374C05-2598-4A68-A3ED-B8880F6B0D55}" destId="{60DC1FF0-721A-464C-8DB2-107A7A6B122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5208D-7F38-4ABB-9424-5BFF78DD7DB3}">
      <dsp:nvSpPr>
        <dsp:cNvPr id="0" name=""/>
        <dsp:cNvSpPr/>
      </dsp:nvSpPr>
      <dsp:spPr>
        <a:xfrm>
          <a:off x="3712" y="966787"/>
          <a:ext cx="1243012" cy="124301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79C46D-E7F9-4D43-8E49-6908B048DCFD}">
      <dsp:nvSpPr>
        <dsp:cNvPr id="0" name=""/>
        <dsp:cNvSpPr/>
      </dsp:nvSpPr>
      <dsp:spPr>
        <a:xfrm>
          <a:off x="3712" y="966787"/>
          <a:ext cx="124" cy="248602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C88A6-6972-49D4-B586-4957AE28BF0D}">
      <dsp:nvSpPr>
        <dsp:cNvPr id="0" name=""/>
        <dsp:cNvSpPr/>
      </dsp:nvSpPr>
      <dsp:spPr>
        <a:xfrm>
          <a:off x="3712" y="2209800"/>
          <a:ext cx="1243012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/>
          </a:br>
          <a:r>
            <a:rPr lang="de-DE" sz="1600" b="1" kern="1200" dirty="0"/>
            <a:t>F</a:t>
          </a:r>
          <a:r>
            <a:rPr lang="de-DE" sz="1600" b="1" kern="1200" baseline="-25000" dirty="0"/>
            <a:t>G</a:t>
          </a:r>
          <a:br>
            <a:rPr lang="de-DE" sz="1600" kern="1200" baseline="-25000" dirty="0"/>
          </a:br>
          <a:r>
            <a:rPr lang="en-US" sz="1600" kern="1200" dirty="0" err="1"/>
            <a:t>Gewichts</a:t>
          </a:r>
          <a:r>
            <a:rPr lang="en-US" sz="1600" kern="1200" dirty="0"/>
            <a:t>-</a:t>
          </a:r>
          <a:br>
            <a:rPr lang="en-US" sz="1600" kern="1200" dirty="0"/>
          </a:br>
          <a:r>
            <a:rPr lang="en-US" sz="1600" kern="1200" dirty="0" err="1"/>
            <a:t>kraft</a:t>
          </a:r>
          <a:endParaRPr lang="en-US" sz="1600" kern="1200" dirty="0"/>
        </a:p>
      </dsp:txBody>
      <dsp:txXfrm>
        <a:off x="3712" y="2209800"/>
        <a:ext cx="1243012" cy="1243012"/>
      </dsp:txXfrm>
    </dsp:sp>
    <dsp:sp modelId="{92491E33-B517-48FE-8952-2DFB833452AD}">
      <dsp:nvSpPr>
        <dsp:cNvPr id="0" name=""/>
        <dsp:cNvSpPr/>
      </dsp:nvSpPr>
      <dsp:spPr>
        <a:xfrm>
          <a:off x="1247144" y="966787"/>
          <a:ext cx="1243012" cy="124301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568C7D-1786-4745-8F1F-C5A535399CB3}">
      <dsp:nvSpPr>
        <dsp:cNvPr id="0" name=""/>
        <dsp:cNvSpPr/>
      </dsp:nvSpPr>
      <dsp:spPr>
        <a:xfrm>
          <a:off x="1247144" y="966787"/>
          <a:ext cx="124" cy="248602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8449-4B00-43B7-97EB-235E13A60945}">
      <dsp:nvSpPr>
        <dsp:cNvPr id="0" name=""/>
        <dsp:cNvSpPr/>
      </dsp:nvSpPr>
      <dsp:spPr>
        <a:xfrm>
          <a:off x="1247144" y="2209800"/>
          <a:ext cx="1243012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/>
          </a:br>
          <a:r>
            <a:rPr lang="de-DE" sz="1600" b="1" kern="1200" dirty="0"/>
            <a:t>F</a:t>
          </a:r>
          <a:r>
            <a:rPr lang="de-DE" sz="1600" b="1" kern="1200" baseline="-25000" dirty="0"/>
            <a:t>M</a:t>
          </a:r>
          <a:br>
            <a:rPr lang="de-DE" sz="1600" kern="1200" baseline="-25000" dirty="0"/>
          </a:br>
          <a:r>
            <a:rPr lang="en-US" sz="1600" kern="1200" dirty="0" err="1"/>
            <a:t>Trägheits</a:t>
          </a:r>
          <a:r>
            <a:rPr lang="en-US" sz="1600" kern="1200" dirty="0"/>
            <a:t>- </a:t>
          </a:r>
          <a:r>
            <a:rPr lang="en-US" sz="1600" kern="1200" dirty="0" err="1"/>
            <a:t>oder</a:t>
          </a:r>
          <a:r>
            <a:rPr lang="en-US" sz="1600" kern="1200" dirty="0"/>
            <a:t> </a:t>
          </a:r>
          <a:r>
            <a:rPr lang="en-US" sz="1600" kern="1200" dirty="0" err="1"/>
            <a:t>Massekraft</a:t>
          </a:r>
          <a:endParaRPr lang="en-US" sz="1600" kern="1200" dirty="0"/>
        </a:p>
      </dsp:txBody>
      <dsp:txXfrm>
        <a:off x="1247144" y="2209800"/>
        <a:ext cx="1243012" cy="1243012"/>
      </dsp:txXfrm>
    </dsp:sp>
    <dsp:sp modelId="{CAB79E32-60D3-416F-B9A7-14FD764E86D8}">
      <dsp:nvSpPr>
        <dsp:cNvPr id="0" name=""/>
        <dsp:cNvSpPr/>
      </dsp:nvSpPr>
      <dsp:spPr>
        <a:xfrm>
          <a:off x="2490577" y="966787"/>
          <a:ext cx="1243012" cy="124301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7989D3-AF28-437B-A4C0-AB6AFC58204D}">
      <dsp:nvSpPr>
        <dsp:cNvPr id="0" name=""/>
        <dsp:cNvSpPr/>
      </dsp:nvSpPr>
      <dsp:spPr>
        <a:xfrm>
          <a:off x="2490577" y="966787"/>
          <a:ext cx="124" cy="248602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B6A8F-62C9-4272-9348-BB26C89F473B}">
      <dsp:nvSpPr>
        <dsp:cNvPr id="0" name=""/>
        <dsp:cNvSpPr/>
      </dsp:nvSpPr>
      <dsp:spPr>
        <a:xfrm>
          <a:off x="2490577" y="2209800"/>
          <a:ext cx="1243012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/>
          </a:br>
          <a:r>
            <a:rPr lang="de-DE" sz="1600" b="1" kern="1200" dirty="0"/>
            <a:t>F</a:t>
          </a:r>
          <a:r>
            <a:rPr lang="de-DE" sz="1600" b="1" kern="1200" baseline="-25000" dirty="0"/>
            <a:t>Z</a:t>
          </a:r>
          <a:br>
            <a:rPr lang="de-DE" sz="1600" b="1" kern="1200" baseline="-25000" dirty="0"/>
          </a:br>
          <a:r>
            <a:rPr lang="en-US" sz="1600" kern="1200" dirty="0" err="1"/>
            <a:t>Fliehkraft</a:t>
          </a:r>
          <a:endParaRPr lang="en-US" sz="1600" kern="1200" dirty="0"/>
        </a:p>
      </dsp:txBody>
      <dsp:txXfrm>
        <a:off x="2490577" y="2209800"/>
        <a:ext cx="1243012" cy="1243012"/>
      </dsp:txXfrm>
    </dsp:sp>
    <dsp:sp modelId="{3B858F1E-6206-46C5-BC20-8553249622B0}">
      <dsp:nvSpPr>
        <dsp:cNvPr id="0" name=""/>
        <dsp:cNvSpPr/>
      </dsp:nvSpPr>
      <dsp:spPr>
        <a:xfrm>
          <a:off x="3734010" y="966787"/>
          <a:ext cx="1243012" cy="124301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B170E-F1F2-4DAF-A84D-0D29BDE63882}">
      <dsp:nvSpPr>
        <dsp:cNvPr id="0" name=""/>
        <dsp:cNvSpPr/>
      </dsp:nvSpPr>
      <dsp:spPr>
        <a:xfrm>
          <a:off x="3734010" y="966787"/>
          <a:ext cx="124" cy="248602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8771-3823-4330-8B7D-3EA7D120D60F}">
      <dsp:nvSpPr>
        <dsp:cNvPr id="0" name=""/>
        <dsp:cNvSpPr/>
      </dsp:nvSpPr>
      <dsp:spPr>
        <a:xfrm>
          <a:off x="3734010" y="2209800"/>
          <a:ext cx="1243012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/>
          </a:br>
          <a:r>
            <a:rPr lang="de-DE" sz="1600" b="1" kern="1200" dirty="0"/>
            <a:t>F</a:t>
          </a:r>
          <a:r>
            <a:rPr lang="de-DE" sz="1600" b="1" kern="1200" baseline="-25000" dirty="0"/>
            <a:t>R</a:t>
          </a:r>
          <a:br>
            <a:rPr lang="de-DE" sz="1600" kern="1200" baseline="-25000" dirty="0"/>
          </a:br>
          <a:r>
            <a:rPr lang="en-US" sz="1600" kern="1200" dirty="0" err="1"/>
            <a:t>Reibkraft</a:t>
          </a:r>
          <a:endParaRPr lang="en-US" sz="1600" kern="1200" dirty="0"/>
        </a:p>
      </dsp:txBody>
      <dsp:txXfrm>
        <a:off x="3734010" y="2209800"/>
        <a:ext cx="1243012" cy="1243012"/>
      </dsp:txXfrm>
    </dsp:sp>
    <dsp:sp modelId="{682BB640-6BE5-4766-8E34-F28C19C2A6C8}">
      <dsp:nvSpPr>
        <dsp:cNvPr id="0" name=""/>
        <dsp:cNvSpPr/>
      </dsp:nvSpPr>
      <dsp:spPr>
        <a:xfrm>
          <a:off x="4977442" y="966787"/>
          <a:ext cx="1243012" cy="1243012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616185-84A2-442C-80DF-70BD2B3CE8AF}">
      <dsp:nvSpPr>
        <dsp:cNvPr id="0" name=""/>
        <dsp:cNvSpPr/>
      </dsp:nvSpPr>
      <dsp:spPr>
        <a:xfrm>
          <a:off x="4977442" y="966787"/>
          <a:ext cx="124" cy="248602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6F1DE-E936-40A8-B6E1-35D5A92782D0}">
      <dsp:nvSpPr>
        <dsp:cNvPr id="0" name=""/>
        <dsp:cNvSpPr/>
      </dsp:nvSpPr>
      <dsp:spPr>
        <a:xfrm>
          <a:off x="4977442" y="2209800"/>
          <a:ext cx="1243012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/>
          </a:br>
          <a:br>
            <a:rPr lang="en-US" sz="1600" kern="1200" dirty="0"/>
          </a:br>
          <a:r>
            <a:rPr lang="en-US" sz="1600" kern="1200" dirty="0"/>
            <a:t>Vibrations-</a:t>
          </a:r>
          <a:r>
            <a:rPr lang="en-US" sz="1600" kern="1200" dirty="0" err="1"/>
            <a:t>kraft</a:t>
          </a:r>
          <a:endParaRPr lang="en-US" sz="1600" kern="1200" dirty="0"/>
        </a:p>
      </dsp:txBody>
      <dsp:txXfrm>
        <a:off x="4977442" y="2209800"/>
        <a:ext cx="1243012" cy="1243012"/>
      </dsp:txXfrm>
    </dsp:sp>
    <dsp:sp modelId="{BC180876-A85B-4BD4-B89D-F46D7AEC1C85}">
      <dsp:nvSpPr>
        <dsp:cNvPr id="0" name=""/>
        <dsp:cNvSpPr/>
      </dsp:nvSpPr>
      <dsp:spPr>
        <a:xfrm>
          <a:off x="6220875" y="966787"/>
          <a:ext cx="1243012" cy="1243012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1E8A7-C747-4E15-8C34-DE40A7F5B15D}">
      <dsp:nvSpPr>
        <dsp:cNvPr id="0" name=""/>
        <dsp:cNvSpPr/>
      </dsp:nvSpPr>
      <dsp:spPr>
        <a:xfrm>
          <a:off x="6220875" y="966787"/>
          <a:ext cx="124" cy="248602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1FF0-721A-464C-8DB2-107A7A6B1221}">
      <dsp:nvSpPr>
        <dsp:cNvPr id="0" name=""/>
        <dsp:cNvSpPr/>
      </dsp:nvSpPr>
      <dsp:spPr>
        <a:xfrm>
          <a:off x="6220875" y="2209800"/>
          <a:ext cx="1243012" cy="1243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kern="1200" dirty="0"/>
          </a:br>
          <a:r>
            <a:rPr lang="de-DE" sz="1600" b="1" kern="1200" dirty="0"/>
            <a:t>F</a:t>
          </a:r>
          <a:r>
            <a:rPr lang="de-DE" sz="1600" b="1" kern="1200" baseline="-25000" dirty="0"/>
            <a:t>S</a:t>
          </a:r>
          <a:br>
            <a:rPr lang="en-US" sz="1600" kern="1200" dirty="0"/>
          </a:br>
          <a:r>
            <a:rPr lang="en-US" sz="1600" kern="1200" dirty="0" err="1"/>
            <a:t>Sicherungs-kraft</a:t>
          </a:r>
          <a:endParaRPr lang="en-US" sz="1600" kern="1200" dirty="0"/>
        </a:p>
      </dsp:txBody>
      <dsp:txXfrm>
        <a:off x="6220875" y="2209800"/>
        <a:ext cx="1243012" cy="124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1188-9CA9-4EF3-8FCD-5F318E5ABDFB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7A58-BE1E-4EFC-BF82-6CE60DDDF9B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Fotolia_43887394_M.jpg"/>
          <p:cNvPicPr>
            <a:picLocks noChangeAspect="1"/>
          </p:cNvPicPr>
          <p:nvPr userDrawn="1"/>
        </p:nvPicPr>
        <p:blipFill>
          <a:blip r:embed="rId2" cstate="print"/>
          <a:srcRect l="65486" t="6714" r="8766" b="15774"/>
          <a:stretch>
            <a:fillRect/>
          </a:stretch>
        </p:blipFill>
        <p:spPr>
          <a:xfrm>
            <a:off x="0" y="-27384"/>
            <a:ext cx="4572000" cy="6885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7485"/>
            <a:ext cx="3651533" cy="5133316"/>
          </a:xfrm>
        </p:spPr>
        <p:txBody>
          <a:bodyPr anchor="ctr" anchorCtr="0"/>
          <a:lstStyle>
            <a:lvl1pPr>
              <a:lnSpc>
                <a:spcPct val="90000"/>
              </a:lnSpc>
              <a:defRPr sz="5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188640"/>
            <a:ext cx="2605134" cy="94956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8244408" y="18864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hteck 13"/>
          <p:cNvSpPr/>
          <p:nvPr userDrawn="1"/>
        </p:nvSpPr>
        <p:spPr>
          <a:xfrm>
            <a:off x="0" y="6381328"/>
            <a:ext cx="45720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www.project-ictdrv.eu</a:t>
            </a:r>
          </a:p>
        </p:txBody>
      </p:sp>
      <p:pic>
        <p:nvPicPr>
          <p:cNvPr id="17" name="Grafik 16" descr="eu_ICT DRV_dekra_Logo_25%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352" y="5733256"/>
            <a:ext cx="1259632" cy="9780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ln w="12700">
                  <a:noFill/>
                </a:ln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113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F3CB35-A368-4E9F-9937-DFCF513CCEC8}" type="datetimeFigureOut">
              <a:rPr lang="de-DE" smtClean="0"/>
              <a:pPr/>
              <a:t>12.03.2025</a:t>
            </a:fld>
            <a:endParaRPr lang="de-DE" dirty="0"/>
          </a:p>
        </p:txBody>
      </p:sp>
      <p:pic>
        <p:nvPicPr>
          <p:cNvPr id="10" name="Grafik 9" descr="eu_ICT DRV_dekra_Logo_25%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9642" y="188640"/>
            <a:ext cx="927433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ln w="12700">
            <a:noFill/>
          </a:ln>
          <a:solidFill>
            <a:schemeClr val="tx1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roject-ictdrv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4800" dirty="0" err="1"/>
              <a:t>Physikalische</a:t>
            </a:r>
            <a:r>
              <a:rPr lang="en-US" sz="4800" dirty="0"/>
              <a:t> </a:t>
            </a:r>
            <a:r>
              <a:rPr lang="en-US" dirty="0" err="1"/>
              <a:t>Grundlagen</a:t>
            </a:r>
            <a:br>
              <a:rPr lang="en-US" dirty="0"/>
            </a:br>
            <a:r>
              <a:rPr lang="en-US" sz="3000" dirty="0" err="1"/>
              <a:t>der</a:t>
            </a:r>
            <a:r>
              <a:rPr lang="en-US" sz="3000" dirty="0"/>
              <a:t> </a:t>
            </a:r>
            <a:r>
              <a:rPr lang="en-US" sz="3000" dirty="0" err="1"/>
              <a:t>Ladungssicherung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129694"/>
            <a:ext cx="3371800" cy="563002"/>
          </a:xfrm>
        </p:spPr>
        <p:txBody>
          <a:bodyPr>
            <a:noAutofit/>
          </a:bodyPr>
          <a:lstStyle/>
          <a:p>
            <a:r>
              <a:rPr lang="en-US" sz="1400" dirty="0"/>
              <a:t>Das </a:t>
            </a:r>
            <a:r>
              <a:rPr lang="en-US" sz="1400" dirty="0" err="1"/>
              <a:t>Europäische</a:t>
            </a:r>
            <a:r>
              <a:rPr lang="en-US" sz="1400" dirty="0"/>
              <a:t> </a:t>
            </a:r>
            <a:r>
              <a:rPr lang="en-US" sz="1400" dirty="0" err="1"/>
              <a:t>Projekt</a:t>
            </a:r>
            <a:r>
              <a:rPr lang="en-US" sz="1400" dirty="0"/>
              <a:t> ICT-DRV </a:t>
            </a:r>
            <a:br>
              <a:rPr lang="en-US" sz="1400" dirty="0"/>
            </a:br>
            <a:r>
              <a:rPr lang="en-US" sz="1400" dirty="0" err="1"/>
              <a:t>Trainingkurs</a:t>
            </a:r>
            <a:r>
              <a:rPr lang="en-US" sz="1400" dirty="0"/>
              <a:t> “</a:t>
            </a:r>
            <a:r>
              <a:rPr lang="en-US" sz="1400" dirty="0" err="1"/>
              <a:t>Ladungssicherung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61574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Standsicherheit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2140982"/>
            <a:ext cx="360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In Fahrtrichtung:</a:t>
            </a:r>
          </a:p>
          <a:p>
            <a:r>
              <a:rPr lang="de-DE" dirty="0" err="1"/>
              <a:t>b</a:t>
            </a:r>
            <a:r>
              <a:rPr lang="de-DE" baseline="-25000" dirty="0" err="1"/>
              <a:t>S</a:t>
            </a:r>
            <a:endParaRPr lang="de-DE" baseline="-25000" dirty="0"/>
          </a:p>
          <a:p>
            <a:r>
              <a:rPr lang="de-DE" dirty="0"/>
              <a:t>        ≥ 0,8</a:t>
            </a:r>
          </a:p>
          <a:p>
            <a:r>
              <a:rPr lang="de-DE" dirty="0" err="1"/>
              <a:t>h</a:t>
            </a:r>
            <a:r>
              <a:rPr lang="de-DE" baseline="-25000" dirty="0" err="1"/>
              <a:t>s</a:t>
            </a:r>
            <a:endParaRPr lang="de-DE" baseline="-25000" dirty="0"/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Zur Seite/ Nach hinten:</a:t>
            </a:r>
          </a:p>
          <a:p>
            <a:r>
              <a:rPr lang="de-DE" dirty="0" err="1"/>
              <a:t>b</a:t>
            </a:r>
            <a:r>
              <a:rPr lang="de-DE" baseline="-25000" dirty="0" err="1"/>
              <a:t>S</a:t>
            </a:r>
            <a:endParaRPr lang="de-DE" baseline="-25000" dirty="0"/>
          </a:p>
          <a:p>
            <a:r>
              <a:rPr lang="de-DE" dirty="0"/>
              <a:t>        ≥ 0,5</a:t>
            </a:r>
          </a:p>
          <a:p>
            <a:r>
              <a:rPr lang="de-DE" dirty="0" err="1"/>
              <a:t>h</a:t>
            </a:r>
            <a:r>
              <a:rPr lang="de-DE" baseline="-25000" dirty="0" err="1"/>
              <a:t>s</a:t>
            </a:r>
            <a:endParaRPr lang="de-DE" baseline="-25000" dirty="0"/>
          </a:p>
          <a:p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899592" y="293307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946419" y="4402993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4142140" cy="4750281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5724128" y="2492896"/>
            <a:ext cx="720080" cy="720080"/>
            <a:chOff x="5724128" y="2492896"/>
            <a:chExt cx="720080" cy="720080"/>
          </a:xfrm>
        </p:grpSpPr>
        <p:sp>
          <p:nvSpPr>
            <p:cNvPr id="14" name="Ellipse 13"/>
            <p:cNvSpPr/>
            <p:nvPr/>
          </p:nvSpPr>
          <p:spPr>
            <a:xfrm>
              <a:off x="5868144" y="2636912"/>
              <a:ext cx="432048" cy="43204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 Verbindung 15"/>
            <p:cNvCxnSpPr/>
            <p:nvPr/>
          </p:nvCxnSpPr>
          <p:spPr>
            <a:xfrm>
              <a:off x="6084168" y="2492896"/>
              <a:ext cx="0" cy="72008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5724128" y="2852936"/>
              <a:ext cx="720080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-1" b="11156"/>
          <a:stretch/>
        </p:blipFill>
        <p:spPr>
          <a:xfrm>
            <a:off x="197631" y="0"/>
            <a:ext cx="12439265" cy="6858000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467544" y="188640"/>
            <a:ext cx="4896544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/>
              <a:t>Rechenbeispiel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22 Paletten Plastikgranulat 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25.000 kg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Sicherungskraft </a:t>
            </a:r>
            <a:r>
              <a:rPr lang="de-DE" sz="4000" b="0" dirty="0"/>
              <a:t>(F</a:t>
            </a:r>
            <a:r>
              <a:rPr lang="de-DE" sz="4000" b="0" baseline="-25000" dirty="0"/>
              <a:t>S</a:t>
            </a:r>
            <a:r>
              <a:rPr lang="de-DE" sz="4000" b="0" dirty="0"/>
              <a:t> in 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6" y="14127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die Massenkraft größer ist als die Reibungskraft, muss die Sicherungskraft aufgebracht werden um ein Verrutschen oder Kippen der Ladung zu verhindern.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755576" y="2564904"/>
            <a:ext cx="2664296" cy="936104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s</a:t>
            </a:r>
            <a:r>
              <a:rPr lang="de-DE" sz="4000" b="1" dirty="0"/>
              <a:t> = F</a:t>
            </a:r>
            <a:r>
              <a:rPr lang="de-DE" sz="4000" b="1" baseline="-25000" dirty="0"/>
              <a:t>M</a:t>
            </a:r>
            <a:r>
              <a:rPr lang="de-DE" sz="4000" b="1" dirty="0"/>
              <a:t> - F</a:t>
            </a:r>
            <a:r>
              <a:rPr lang="de-DE" sz="4000" b="1" baseline="-25000" dirty="0"/>
              <a:t>R</a:t>
            </a:r>
          </a:p>
        </p:txBody>
      </p:sp>
      <p:sp>
        <p:nvSpPr>
          <p:cNvPr id="11" name="Legende mit Linie 2 (Markierungsleiste) 10"/>
          <p:cNvSpPr/>
          <p:nvPr/>
        </p:nvSpPr>
        <p:spPr>
          <a:xfrm>
            <a:off x="1331640" y="3645024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497"/>
              <a:gd name="adj5" fmla="val -42705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M</a:t>
            </a:r>
            <a:r>
              <a:rPr lang="de-DE" sz="1600" dirty="0">
                <a:solidFill>
                  <a:schemeClr val="bg1"/>
                </a:solidFill>
              </a:rPr>
              <a:t>	Massenkraft (N)</a:t>
            </a:r>
          </a:p>
        </p:txBody>
      </p:sp>
      <p:sp>
        <p:nvSpPr>
          <p:cNvPr id="12" name="Legende mit Linie 2 (Markierungsleiste) 11"/>
          <p:cNvSpPr/>
          <p:nvPr/>
        </p:nvSpPr>
        <p:spPr>
          <a:xfrm>
            <a:off x="1331640" y="4077072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897"/>
              <a:gd name="adj5" fmla="val -159109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R</a:t>
            </a:r>
            <a:r>
              <a:rPr lang="de-DE" sz="1600" dirty="0">
                <a:solidFill>
                  <a:schemeClr val="bg1"/>
                </a:solidFill>
              </a:rPr>
              <a:t> 	Reibkraft (N)</a:t>
            </a:r>
          </a:p>
        </p:txBody>
      </p:sp>
      <p:pic>
        <p:nvPicPr>
          <p:cNvPr id="9" name="Grafik 8" descr="07_Sicherungsk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0" y="2348880"/>
            <a:ext cx="7236296" cy="44792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572000" y="1700808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ist die Kraft, die beim Bremsen / Beschleunigen wirkt.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Trägheits-/Massekraft </a:t>
            </a:r>
            <a:r>
              <a:rPr lang="de-DE" sz="3000" b="0" dirty="0"/>
              <a:t>(F</a:t>
            </a:r>
            <a:r>
              <a:rPr lang="de-DE" sz="3000" b="0" baseline="-25000" dirty="0"/>
              <a:t>M </a:t>
            </a:r>
            <a:r>
              <a:rPr lang="de-DE" sz="3000" b="0" dirty="0"/>
              <a:t>in N)</a:t>
            </a:r>
            <a:endParaRPr lang="de-DE" sz="3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4716016" y="2852936"/>
            <a:ext cx="2520280" cy="864096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M</a:t>
            </a:r>
            <a:r>
              <a:rPr lang="de-DE" sz="4000" b="1" dirty="0"/>
              <a:t> = m x a</a:t>
            </a:r>
          </a:p>
        </p:txBody>
      </p:sp>
      <p:sp>
        <p:nvSpPr>
          <p:cNvPr id="13" name="Legende mit Linie 2 (Markierungsleiste) 12"/>
          <p:cNvSpPr/>
          <p:nvPr/>
        </p:nvSpPr>
        <p:spPr>
          <a:xfrm flipH="1">
            <a:off x="4716016" y="4581128"/>
            <a:ext cx="1944216" cy="576064"/>
          </a:xfrm>
          <a:prstGeom prst="accentCallout2">
            <a:avLst>
              <a:gd name="adj1" fmla="val 48101"/>
              <a:gd name="adj2" fmla="val -4307"/>
              <a:gd name="adj3" fmla="val 47523"/>
              <a:gd name="adj4" fmla="val -14147"/>
              <a:gd name="adj5" fmla="val -171121"/>
              <a:gd name="adj6" fmla="val -13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>
                <a:solidFill>
                  <a:schemeClr val="bg1"/>
                </a:solidFill>
              </a:rPr>
              <a:t>Beschleunigung/ Verzögerung (m/s²)</a:t>
            </a:r>
          </a:p>
        </p:txBody>
      </p:sp>
      <p:sp>
        <p:nvSpPr>
          <p:cNvPr id="14" name="Legende mit Linie 2 (Markierungsleiste) 13"/>
          <p:cNvSpPr/>
          <p:nvPr/>
        </p:nvSpPr>
        <p:spPr>
          <a:xfrm flipH="1">
            <a:off x="4716016" y="3933056"/>
            <a:ext cx="1152128" cy="504056"/>
          </a:xfrm>
          <a:prstGeom prst="accentCallout2">
            <a:avLst>
              <a:gd name="adj1" fmla="val 48985"/>
              <a:gd name="adj2" fmla="val -7598"/>
              <a:gd name="adj3" fmla="val 48985"/>
              <a:gd name="adj4" fmla="val -18137"/>
              <a:gd name="adj5" fmla="val -68909"/>
              <a:gd name="adj6" fmla="val -1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/>
              <a:t>Masse der Ladung (kg)</a:t>
            </a:r>
          </a:p>
        </p:txBody>
      </p:sp>
      <p:pic>
        <p:nvPicPr>
          <p:cNvPr id="10" name="Grafik 9" descr="01_Lastwagen_brem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641353" cy="2253974"/>
          </a:xfrm>
          <a:prstGeom prst="rect">
            <a:avLst/>
          </a:prstGeom>
        </p:spPr>
      </p:pic>
      <p:pic>
        <p:nvPicPr>
          <p:cNvPr id="11" name="Grafik 10" descr="03_Accele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851920" cy="23843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/>
              <a:t>Rechenbeispiel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22 Paletten Plastikgranulat 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25.000 kg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22434" b="11156"/>
          <a:stretch/>
        </p:blipFill>
        <p:spPr>
          <a:xfrm>
            <a:off x="5436096" y="188640"/>
            <a:ext cx="2736304" cy="194491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19872" y="401900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M</a:t>
            </a:r>
            <a:r>
              <a:rPr lang="de-DE" sz="3800" dirty="0"/>
              <a:t> =     m        x        a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283968" y="2823900"/>
            <a:ext cx="144016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Masse in kg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12160" y="2607876"/>
            <a:ext cx="259228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Beschleunigung </a:t>
            </a:r>
            <a:br>
              <a:rPr lang="de-DE" dirty="0"/>
            </a:br>
            <a:r>
              <a:rPr lang="de-DE" dirty="0"/>
              <a:t>Konstant: 7,9 m/s²</a:t>
            </a:r>
          </a:p>
        </p:txBody>
      </p:sp>
      <p:cxnSp>
        <p:nvCxnSpPr>
          <p:cNvPr id="9" name="Gerade Verbindung mit Pfeil 8"/>
          <p:cNvCxnSpPr>
            <a:stCxn id="8" idx="2"/>
          </p:cNvCxnSpPr>
          <p:nvPr/>
        </p:nvCxnSpPr>
        <p:spPr>
          <a:xfrm>
            <a:off x="7308304" y="31839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2"/>
          </p:cNvCxnSpPr>
          <p:nvPr/>
        </p:nvCxnSpPr>
        <p:spPr>
          <a:xfrm>
            <a:off x="5004048" y="31839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bgerundetes Rechteck 10"/>
          <p:cNvSpPr/>
          <p:nvPr/>
        </p:nvSpPr>
        <p:spPr>
          <a:xfrm>
            <a:off x="4423685" y="4077072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25.000 kg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588224" y="4077072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7,9 m/s²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19872" y="473908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M</a:t>
            </a:r>
            <a:r>
              <a:rPr lang="de-DE" sz="3800" dirty="0"/>
              <a:t> =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23928" y="5416188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= 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427984" y="4768116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197.500 N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4427984" y="5488196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19.750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755576" y="4048036"/>
            <a:ext cx="187220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cap="small" dirty="0"/>
              <a:t>Massenkraft</a:t>
            </a:r>
          </a:p>
        </p:txBody>
      </p:sp>
      <p:cxnSp>
        <p:nvCxnSpPr>
          <p:cNvPr id="18" name="Gerade Verbindung mit Pfeil 17"/>
          <p:cNvCxnSpPr>
            <a:stCxn id="17" idx="3"/>
          </p:cNvCxnSpPr>
          <p:nvPr/>
        </p:nvCxnSpPr>
        <p:spPr>
          <a:xfrm flipV="1">
            <a:off x="2627784" y="43360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Sicherungskraft </a:t>
            </a:r>
            <a:r>
              <a:rPr lang="de-DE" sz="4000" b="0" dirty="0"/>
              <a:t>(F</a:t>
            </a:r>
            <a:r>
              <a:rPr lang="de-DE" sz="4000" b="0" baseline="-25000" dirty="0"/>
              <a:t>S</a:t>
            </a:r>
            <a:r>
              <a:rPr lang="de-DE" sz="4000" b="0" dirty="0"/>
              <a:t> in 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6" y="14127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die Massenkraft größer ist als die Reibungskraft, muss die Sicherungskraft aufgebracht werden um ein Verrutschen oder Kippen der Ladung zu verhindern.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755576" y="2564904"/>
            <a:ext cx="2664296" cy="936104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s</a:t>
            </a:r>
            <a:r>
              <a:rPr lang="de-DE" sz="4000" b="1" dirty="0"/>
              <a:t> = F</a:t>
            </a:r>
            <a:r>
              <a:rPr lang="de-DE" sz="4000" b="1" baseline="-25000" dirty="0"/>
              <a:t>M</a:t>
            </a:r>
            <a:r>
              <a:rPr lang="de-DE" sz="4000" b="1" dirty="0"/>
              <a:t> - F</a:t>
            </a:r>
            <a:r>
              <a:rPr lang="de-DE" sz="4000" b="1" baseline="-25000" dirty="0"/>
              <a:t>R</a:t>
            </a:r>
          </a:p>
        </p:txBody>
      </p:sp>
      <p:sp>
        <p:nvSpPr>
          <p:cNvPr id="11" name="Legende mit Linie 2 (Markierungsleiste) 10"/>
          <p:cNvSpPr/>
          <p:nvPr/>
        </p:nvSpPr>
        <p:spPr>
          <a:xfrm>
            <a:off x="1331640" y="3645024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497"/>
              <a:gd name="adj5" fmla="val -42705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M</a:t>
            </a:r>
            <a:r>
              <a:rPr lang="de-DE" sz="1600" dirty="0">
                <a:solidFill>
                  <a:schemeClr val="bg1"/>
                </a:solidFill>
              </a:rPr>
              <a:t>	Massenkraft (N)</a:t>
            </a:r>
          </a:p>
        </p:txBody>
      </p:sp>
      <p:sp>
        <p:nvSpPr>
          <p:cNvPr id="12" name="Legende mit Linie 2 (Markierungsleiste) 11"/>
          <p:cNvSpPr/>
          <p:nvPr/>
        </p:nvSpPr>
        <p:spPr>
          <a:xfrm>
            <a:off x="1331640" y="4077072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897"/>
              <a:gd name="adj5" fmla="val -159109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R</a:t>
            </a:r>
            <a:r>
              <a:rPr lang="de-DE" sz="1600" dirty="0">
                <a:solidFill>
                  <a:schemeClr val="bg1"/>
                </a:solidFill>
              </a:rPr>
              <a:t> 	Reibkraft (N)</a:t>
            </a:r>
          </a:p>
        </p:txBody>
      </p:sp>
      <p:pic>
        <p:nvPicPr>
          <p:cNvPr id="9" name="Grafik 8" descr="07_Sicherungsk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0" y="2348880"/>
            <a:ext cx="7236296" cy="4479220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1259632" y="4581128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  <a:r>
              <a:rPr lang="de-DE" baseline="-25000" dirty="0"/>
              <a:t>M </a:t>
            </a:r>
            <a:r>
              <a:rPr lang="de-DE" dirty="0"/>
              <a:t>= 19.750 </a:t>
            </a:r>
            <a:r>
              <a:rPr lang="de-DE" dirty="0" err="1"/>
              <a:t>daN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Reibkraft </a:t>
            </a:r>
            <a:r>
              <a:rPr lang="de-DE" sz="4000" b="0" dirty="0"/>
              <a:t>(F</a:t>
            </a:r>
            <a:r>
              <a:rPr lang="de-DE" sz="4000" b="0" baseline="-25000" dirty="0"/>
              <a:t>R </a:t>
            </a:r>
            <a:r>
              <a:rPr lang="de-DE" sz="4000" b="0" dirty="0"/>
              <a:t>in N)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1484784"/>
            <a:ext cx="41764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ist die Kraft, die zwischen Ladung und Ladefläche entsteht. Sie wirkt der Massekraft entgegen.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372200" y="2204864"/>
            <a:ext cx="2520280" cy="864096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R</a:t>
            </a:r>
            <a:r>
              <a:rPr lang="de-DE" sz="4000" b="1" dirty="0"/>
              <a:t> = µ x F</a:t>
            </a:r>
            <a:r>
              <a:rPr lang="de-DE" sz="4000" b="1" baseline="-25000" dirty="0"/>
              <a:t>G</a:t>
            </a:r>
            <a:endParaRPr lang="de-DE" sz="4000" b="1" dirty="0"/>
          </a:p>
        </p:txBody>
      </p:sp>
      <p:sp>
        <p:nvSpPr>
          <p:cNvPr id="8" name="Legende mit Linie 2 (Markierungsleiste) 7"/>
          <p:cNvSpPr/>
          <p:nvPr/>
        </p:nvSpPr>
        <p:spPr>
          <a:xfrm flipH="1">
            <a:off x="6516216" y="1196752"/>
            <a:ext cx="1728192" cy="360040"/>
          </a:xfrm>
          <a:prstGeom prst="accentCallout2">
            <a:avLst>
              <a:gd name="adj1" fmla="val 48101"/>
              <a:gd name="adj2" fmla="val -4307"/>
              <a:gd name="adj3" fmla="val 47523"/>
              <a:gd name="adj4" fmla="val -14147"/>
              <a:gd name="adj5" fmla="val 284794"/>
              <a:gd name="adj6" fmla="val -14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>
                <a:solidFill>
                  <a:schemeClr val="bg1"/>
                </a:solidFill>
              </a:rPr>
              <a:t>Gewichtskraft</a:t>
            </a:r>
          </a:p>
        </p:txBody>
      </p:sp>
      <p:sp>
        <p:nvSpPr>
          <p:cNvPr id="9" name="Legende mit Linie 2 (Markierungsleiste) 8"/>
          <p:cNvSpPr/>
          <p:nvPr/>
        </p:nvSpPr>
        <p:spPr>
          <a:xfrm flipH="1">
            <a:off x="5724128" y="1628800"/>
            <a:ext cx="1656184" cy="360040"/>
          </a:xfrm>
          <a:prstGeom prst="accentCallout2">
            <a:avLst>
              <a:gd name="adj1" fmla="val 48985"/>
              <a:gd name="adj2" fmla="val -4020"/>
              <a:gd name="adj3" fmla="val 48985"/>
              <a:gd name="adj4" fmla="val -11491"/>
              <a:gd name="adj5" fmla="val 166250"/>
              <a:gd name="adj6" fmla="val -1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/>
              <a:t>Gleitreibbeiwert</a:t>
            </a:r>
          </a:p>
        </p:txBody>
      </p:sp>
      <p:pic>
        <p:nvPicPr>
          <p:cNvPr id="10" name="Grafik 9" descr="05_Reibk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48" y="2227874"/>
            <a:ext cx="7524328" cy="46575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04_Accele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04" y="1988840"/>
            <a:ext cx="7812360" cy="4835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Gewichtskraft </a:t>
            </a:r>
            <a:r>
              <a:rPr lang="de-DE" sz="4000" b="0" dirty="0"/>
              <a:t>(F</a:t>
            </a:r>
            <a:r>
              <a:rPr lang="de-DE" sz="4000" b="0" baseline="-25000" dirty="0"/>
              <a:t>G </a:t>
            </a:r>
            <a:r>
              <a:rPr lang="de-DE" sz="4000" b="0" dirty="0"/>
              <a:t>in N)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827584" y="2204864"/>
            <a:ext cx="2520280" cy="864096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G</a:t>
            </a:r>
            <a:r>
              <a:rPr lang="de-DE" sz="4000" b="1" dirty="0"/>
              <a:t> = m x g</a:t>
            </a:r>
          </a:p>
        </p:txBody>
      </p:sp>
      <p:sp>
        <p:nvSpPr>
          <p:cNvPr id="14" name="Legende mit Linie 2 (Markierungsleiste) 13"/>
          <p:cNvSpPr/>
          <p:nvPr/>
        </p:nvSpPr>
        <p:spPr>
          <a:xfrm flipH="1">
            <a:off x="827584" y="3501008"/>
            <a:ext cx="115212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6415"/>
              <a:gd name="adj6" fmla="val -17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/>
              <a:t>Masse der Ladung (kg)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5576" y="1573342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…ist die Kraft, mit der die Ladung auf die Ladefläche einwirkt.</a:t>
            </a:r>
          </a:p>
        </p:txBody>
      </p:sp>
      <p:sp>
        <p:nvSpPr>
          <p:cNvPr id="11" name="Legende mit Linie 2 (Markierungsleiste) 10"/>
          <p:cNvSpPr/>
          <p:nvPr/>
        </p:nvSpPr>
        <p:spPr>
          <a:xfrm flipH="1">
            <a:off x="827584" y="4221088"/>
            <a:ext cx="1800200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9884"/>
              <a:gd name="adj5" fmla="val -220706"/>
              <a:gd name="adj6" fmla="val -19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Erdanziehungskraft (9,81m/s</a:t>
            </a:r>
            <a:r>
              <a:rPr lang="de-DE" sz="1600" baseline="30000" dirty="0"/>
              <a:t>2</a:t>
            </a:r>
            <a:r>
              <a:rPr lang="de-DE" sz="1600" dirty="0"/>
              <a:t>)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19872" y="401900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G</a:t>
            </a:r>
            <a:r>
              <a:rPr lang="de-DE" sz="3800" dirty="0"/>
              <a:t> =     m        x        g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283968" y="2823900"/>
            <a:ext cx="144016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Masse in kg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012160" y="2607876"/>
            <a:ext cx="259228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Erdanziehungskraft </a:t>
            </a:r>
            <a:br>
              <a:rPr lang="de-DE" dirty="0"/>
            </a:br>
            <a:r>
              <a:rPr lang="de-DE" dirty="0"/>
              <a:t>Konstant: 9,81 m/s²</a:t>
            </a:r>
          </a:p>
        </p:txBody>
      </p:sp>
      <p:cxnSp>
        <p:nvCxnSpPr>
          <p:cNvPr id="7" name="Gerade Verbindung mit Pfeil 6"/>
          <p:cNvCxnSpPr>
            <a:stCxn id="6" idx="2"/>
          </p:cNvCxnSpPr>
          <p:nvPr/>
        </p:nvCxnSpPr>
        <p:spPr>
          <a:xfrm>
            <a:off x="7308304" y="318394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stCxn id="5" idx="2"/>
          </p:cNvCxnSpPr>
          <p:nvPr/>
        </p:nvCxnSpPr>
        <p:spPr>
          <a:xfrm>
            <a:off x="5004048" y="31839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gerundetes Rechteck 8"/>
          <p:cNvSpPr/>
          <p:nvPr/>
        </p:nvSpPr>
        <p:spPr>
          <a:xfrm>
            <a:off x="4427984" y="4048036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25.000 kg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516216" y="4048036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9,81 m/s²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19872" y="473908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G</a:t>
            </a:r>
            <a:r>
              <a:rPr lang="de-DE" sz="3800" dirty="0"/>
              <a:t> =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923928" y="5416188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= 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4427984" y="4768116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245.250 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4427984" y="5488196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24.525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755576" y="4048036"/>
            <a:ext cx="187220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cap="small" dirty="0"/>
              <a:t>Gewichtskraft</a:t>
            </a:r>
          </a:p>
        </p:txBody>
      </p:sp>
      <p:cxnSp>
        <p:nvCxnSpPr>
          <p:cNvPr id="16" name="Gerade Verbindung mit Pfeil 15"/>
          <p:cNvCxnSpPr>
            <a:stCxn id="15" idx="3"/>
          </p:cNvCxnSpPr>
          <p:nvPr/>
        </p:nvCxnSpPr>
        <p:spPr>
          <a:xfrm flipV="1">
            <a:off x="2627784" y="43360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/>
              <a:t>Rechenbeispiel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22 Paletten Plastikgranulat 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25.000 kg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22434" b="11156"/>
          <a:stretch/>
        </p:blipFill>
        <p:spPr>
          <a:xfrm>
            <a:off x="5436096" y="188640"/>
            <a:ext cx="2736304" cy="19449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Reibkraft </a:t>
            </a:r>
            <a:r>
              <a:rPr lang="de-DE" sz="4000" b="0" dirty="0"/>
              <a:t>(F</a:t>
            </a:r>
            <a:r>
              <a:rPr lang="de-DE" sz="4000" b="0" baseline="-25000" dirty="0"/>
              <a:t>R </a:t>
            </a:r>
            <a:r>
              <a:rPr lang="de-DE" sz="4000" b="0" dirty="0"/>
              <a:t>in N)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1484784"/>
            <a:ext cx="41764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ist die Kraft, die zwischen Ladung und Ladefläche entsteht. Sie wirkt der Massekraft entgegen.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372200" y="2204864"/>
            <a:ext cx="2520280" cy="864096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R</a:t>
            </a:r>
            <a:r>
              <a:rPr lang="de-DE" sz="4000" b="1" dirty="0"/>
              <a:t> = µ x F</a:t>
            </a:r>
            <a:r>
              <a:rPr lang="de-DE" sz="4000" b="1" baseline="-25000" dirty="0"/>
              <a:t>G</a:t>
            </a:r>
            <a:endParaRPr lang="de-DE" sz="4000" b="1" dirty="0"/>
          </a:p>
        </p:txBody>
      </p:sp>
      <p:sp>
        <p:nvSpPr>
          <p:cNvPr id="8" name="Legende mit Linie 2 (Markierungsleiste) 7"/>
          <p:cNvSpPr/>
          <p:nvPr/>
        </p:nvSpPr>
        <p:spPr>
          <a:xfrm flipH="1">
            <a:off x="6516216" y="1196752"/>
            <a:ext cx="1728192" cy="360040"/>
          </a:xfrm>
          <a:prstGeom prst="accentCallout2">
            <a:avLst>
              <a:gd name="adj1" fmla="val 48101"/>
              <a:gd name="adj2" fmla="val -4307"/>
              <a:gd name="adj3" fmla="val 47523"/>
              <a:gd name="adj4" fmla="val -14147"/>
              <a:gd name="adj5" fmla="val 284794"/>
              <a:gd name="adj6" fmla="val -14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>
                <a:solidFill>
                  <a:schemeClr val="bg1"/>
                </a:solidFill>
              </a:rPr>
              <a:t>Gewichtskraft</a:t>
            </a:r>
          </a:p>
        </p:txBody>
      </p:sp>
      <p:sp>
        <p:nvSpPr>
          <p:cNvPr id="9" name="Legende mit Linie 2 (Markierungsleiste) 8"/>
          <p:cNvSpPr/>
          <p:nvPr/>
        </p:nvSpPr>
        <p:spPr>
          <a:xfrm flipH="1">
            <a:off x="5724128" y="1628800"/>
            <a:ext cx="1656184" cy="360040"/>
          </a:xfrm>
          <a:prstGeom prst="accentCallout2">
            <a:avLst>
              <a:gd name="adj1" fmla="val 48985"/>
              <a:gd name="adj2" fmla="val -4020"/>
              <a:gd name="adj3" fmla="val 48985"/>
              <a:gd name="adj4" fmla="val -11491"/>
              <a:gd name="adj5" fmla="val 166250"/>
              <a:gd name="adj6" fmla="val -1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/>
              <a:t>Gleitreibbeiwert</a:t>
            </a:r>
          </a:p>
        </p:txBody>
      </p:sp>
      <p:pic>
        <p:nvPicPr>
          <p:cNvPr id="10" name="Grafik 9" descr="05_Reibk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48" y="2227874"/>
            <a:ext cx="7524328" cy="4657510"/>
          </a:xfrm>
          <a:prstGeom prst="rect">
            <a:avLst/>
          </a:prstGeom>
        </p:spPr>
      </p:pic>
      <p:sp>
        <p:nvSpPr>
          <p:cNvPr id="11" name="Abgerundetes Rechteck 10"/>
          <p:cNvSpPr/>
          <p:nvPr/>
        </p:nvSpPr>
        <p:spPr>
          <a:xfrm>
            <a:off x="7092280" y="3501008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  <a:r>
              <a:rPr lang="de-DE" baseline="-25000" dirty="0"/>
              <a:t>G</a:t>
            </a:r>
            <a:r>
              <a:rPr lang="de-DE" dirty="0"/>
              <a:t> = 24.525 </a:t>
            </a:r>
            <a:r>
              <a:rPr lang="de-DE" dirty="0" err="1"/>
              <a:t>daN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Kräfte</a:t>
            </a:r>
            <a:r>
              <a:rPr lang="en-US" sz="4000" dirty="0"/>
              <a:t>, die auf die </a:t>
            </a:r>
            <a:r>
              <a:rPr lang="en-US" sz="4000" dirty="0" err="1"/>
              <a:t>Ladung</a:t>
            </a:r>
            <a:r>
              <a:rPr lang="en-US" sz="4000" dirty="0"/>
              <a:t> </a:t>
            </a:r>
            <a:r>
              <a:rPr lang="en-US" sz="4000" dirty="0" err="1"/>
              <a:t>wirken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937232"/>
              </p:ext>
            </p:extLst>
          </p:nvPr>
        </p:nvGraphicFramePr>
        <p:xfrm>
          <a:off x="685800" y="150876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127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91E33-B517-48FE-8952-2DFB83345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2491E33-B517-48FE-8952-2DFB83345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68C7D-1786-4745-8F1F-C5A535399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9568C7D-1786-4745-8F1F-C5A535399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C8449-4B00-43B7-97EB-235E13A609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0DC8449-4B00-43B7-97EB-235E13A609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B79E32-60D3-416F-B9A7-14FD764E8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AB79E32-60D3-416F-B9A7-14FD764E8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7989D3-AF28-437B-A4C0-AB6AFC582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C7989D3-AF28-437B-A4C0-AB6AFC582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B6A8F-62C9-4272-9348-BB26C89F4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12B6A8F-62C9-4272-9348-BB26C89F4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616185-84A2-442C-80DF-70BD2B3CE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49616185-84A2-442C-80DF-70BD2B3CE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BB640-6BE5-4766-8E34-F28C19C2A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682BB640-6BE5-4766-8E34-F28C19C2A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6F1DE-E936-40A8-B6E1-35D5A9278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346F1DE-E936-40A8-B6E1-35D5A9278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/>
              <a:t>Rechenbeispiel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22 Paletten Plastikgranulat 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25.000 kg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22434" b="11156"/>
          <a:stretch/>
        </p:blipFill>
        <p:spPr>
          <a:xfrm>
            <a:off x="5436096" y="188640"/>
            <a:ext cx="2736304" cy="194491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419872" y="401900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R</a:t>
            </a:r>
            <a:r>
              <a:rPr lang="de-DE" sz="3800" dirty="0"/>
              <a:t> =     µ        x        F</a:t>
            </a:r>
            <a:r>
              <a:rPr lang="de-DE" sz="3800" baseline="-25000" dirty="0"/>
              <a:t>G</a:t>
            </a:r>
            <a:endParaRPr lang="de-DE" sz="3800" dirty="0"/>
          </a:p>
        </p:txBody>
      </p:sp>
      <p:sp>
        <p:nvSpPr>
          <p:cNvPr id="9" name="Abgerundetes Rechteck 8"/>
          <p:cNvSpPr/>
          <p:nvPr/>
        </p:nvSpPr>
        <p:spPr>
          <a:xfrm>
            <a:off x="3923928" y="2852936"/>
            <a:ext cx="187220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Gleitreibbeiwert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084168" y="2852937"/>
            <a:ext cx="2376264" cy="3600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Gewichtskraft</a:t>
            </a:r>
          </a:p>
        </p:txBody>
      </p:sp>
      <p:cxnSp>
        <p:nvCxnSpPr>
          <p:cNvPr id="11" name="Gerade Verbindung mit Pfeil 10"/>
          <p:cNvCxnSpPr>
            <a:stCxn id="10" idx="2"/>
          </p:cNvCxnSpPr>
          <p:nvPr/>
        </p:nvCxnSpPr>
        <p:spPr>
          <a:xfrm>
            <a:off x="7272300" y="3212976"/>
            <a:ext cx="0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932040" y="31839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gerundetes Rechteck 12"/>
          <p:cNvSpPr/>
          <p:nvPr/>
        </p:nvSpPr>
        <p:spPr>
          <a:xfrm>
            <a:off x="4355976" y="4077072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0,2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6516216" y="4077072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24.525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419872" y="473908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R</a:t>
            </a:r>
            <a:r>
              <a:rPr lang="de-DE" sz="3800" dirty="0"/>
              <a:t> = 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4427984" y="4768116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4.905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755576" y="4048036"/>
            <a:ext cx="187220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cap="small" dirty="0"/>
              <a:t>Reibungskraft</a:t>
            </a:r>
          </a:p>
        </p:txBody>
      </p:sp>
      <p:cxnSp>
        <p:nvCxnSpPr>
          <p:cNvPr id="18" name="Gerade Verbindung mit Pfeil 17"/>
          <p:cNvCxnSpPr>
            <a:stCxn id="17" idx="3"/>
          </p:cNvCxnSpPr>
          <p:nvPr/>
        </p:nvCxnSpPr>
        <p:spPr>
          <a:xfrm flipV="1">
            <a:off x="2627784" y="43360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755576" y="2780928"/>
            <a:ext cx="230425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Europalette auf Siebdruckboden </a:t>
            </a:r>
            <a:r>
              <a:rPr lang="de-DE" sz="1600" b="1" dirty="0"/>
              <a:t>OHNE Antirutschmatte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3" grpId="0" animBg="1"/>
      <p:bldP spid="14" grpId="0" animBg="1"/>
      <p:bldP spid="15" grpId="0"/>
      <p:bldP spid="16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Sicherungskraft </a:t>
            </a:r>
            <a:r>
              <a:rPr lang="de-DE" sz="4000" b="0" dirty="0"/>
              <a:t>(F</a:t>
            </a:r>
            <a:r>
              <a:rPr lang="de-DE" sz="4000" b="0" baseline="-25000" dirty="0"/>
              <a:t>S</a:t>
            </a:r>
            <a:r>
              <a:rPr lang="de-DE" sz="4000" b="0" dirty="0"/>
              <a:t> in 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6" y="14127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die Massenkraft größer ist als die Reibungskraft, muss die Sicherungskraft aufgebracht werden um ein Verrutschen oder Kippen der Ladung zu verhindern.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755576" y="2564904"/>
            <a:ext cx="2664296" cy="936104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s</a:t>
            </a:r>
            <a:r>
              <a:rPr lang="de-DE" sz="4000" b="1" dirty="0"/>
              <a:t> = F</a:t>
            </a:r>
            <a:r>
              <a:rPr lang="de-DE" sz="4000" b="1" baseline="-25000" dirty="0"/>
              <a:t>M</a:t>
            </a:r>
            <a:r>
              <a:rPr lang="de-DE" sz="4000" b="1" dirty="0"/>
              <a:t> - F</a:t>
            </a:r>
            <a:r>
              <a:rPr lang="de-DE" sz="4000" b="1" baseline="-25000" dirty="0"/>
              <a:t>R</a:t>
            </a:r>
          </a:p>
        </p:txBody>
      </p:sp>
      <p:sp>
        <p:nvSpPr>
          <p:cNvPr id="11" name="Legende mit Linie 2 (Markierungsleiste) 10"/>
          <p:cNvSpPr/>
          <p:nvPr/>
        </p:nvSpPr>
        <p:spPr>
          <a:xfrm>
            <a:off x="1331640" y="3645024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497"/>
              <a:gd name="adj5" fmla="val -42705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M</a:t>
            </a:r>
            <a:r>
              <a:rPr lang="de-DE" sz="1600" dirty="0">
                <a:solidFill>
                  <a:schemeClr val="bg1"/>
                </a:solidFill>
              </a:rPr>
              <a:t>	Massenkraft (N)</a:t>
            </a:r>
          </a:p>
        </p:txBody>
      </p:sp>
      <p:sp>
        <p:nvSpPr>
          <p:cNvPr id="12" name="Legende mit Linie 2 (Markierungsleiste) 11"/>
          <p:cNvSpPr/>
          <p:nvPr/>
        </p:nvSpPr>
        <p:spPr>
          <a:xfrm>
            <a:off x="1331640" y="4077072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897"/>
              <a:gd name="adj5" fmla="val -159109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R</a:t>
            </a:r>
            <a:r>
              <a:rPr lang="de-DE" sz="1600" dirty="0">
                <a:solidFill>
                  <a:schemeClr val="bg1"/>
                </a:solidFill>
              </a:rPr>
              <a:t> 	Reibkraft (N)</a:t>
            </a:r>
          </a:p>
        </p:txBody>
      </p:sp>
      <p:pic>
        <p:nvPicPr>
          <p:cNvPr id="9" name="Grafik 8" descr="07_Sicherungsk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0" y="2348880"/>
            <a:ext cx="7236296" cy="4479220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1259632" y="4581128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  <a:r>
              <a:rPr lang="de-DE" baseline="-25000" dirty="0"/>
              <a:t>M </a:t>
            </a:r>
            <a:r>
              <a:rPr lang="de-DE" dirty="0"/>
              <a:t>= 19.750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1259632" y="5301208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  <a:r>
              <a:rPr lang="de-DE" baseline="-25000" dirty="0"/>
              <a:t>R </a:t>
            </a:r>
            <a:r>
              <a:rPr lang="de-DE" dirty="0"/>
              <a:t>= 4.905 </a:t>
            </a:r>
            <a:r>
              <a:rPr lang="de-DE" dirty="0" err="1"/>
              <a:t>daN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/>
              <a:t>Rechenbeispiel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22 Paletten Plastikgranulat 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25.000 kg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22434" b="11156"/>
          <a:stretch/>
        </p:blipFill>
        <p:spPr>
          <a:xfrm>
            <a:off x="5436096" y="188640"/>
            <a:ext cx="2736304" cy="1944915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755576" y="2780928"/>
            <a:ext cx="230425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Europalette auf Siebdruckboden </a:t>
            </a:r>
            <a:r>
              <a:rPr lang="de-DE" sz="1600" b="1" dirty="0"/>
              <a:t>OHNE Antirutschmatte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19872" y="4019000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S</a:t>
            </a:r>
            <a:r>
              <a:rPr lang="de-DE" sz="3800" dirty="0"/>
              <a:t> =     F</a:t>
            </a:r>
            <a:r>
              <a:rPr lang="de-DE" sz="3800" baseline="-25000" dirty="0"/>
              <a:t>M</a:t>
            </a:r>
            <a:r>
              <a:rPr lang="de-DE" sz="3800" dirty="0"/>
              <a:t>        -        F</a:t>
            </a:r>
            <a:r>
              <a:rPr lang="de-DE" sz="3800" baseline="-25000" dirty="0"/>
              <a:t>R</a:t>
            </a:r>
            <a:endParaRPr lang="de-DE" sz="3800" dirty="0"/>
          </a:p>
        </p:txBody>
      </p:sp>
      <p:sp>
        <p:nvSpPr>
          <p:cNvPr id="8" name="Abgerundetes Rechteck 7"/>
          <p:cNvSpPr/>
          <p:nvPr/>
        </p:nvSpPr>
        <p:spPr>
          <a:xfrm>
            <a:off x="3923928" y="2852936"/>
            <a:ext cx="187220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Massenkraft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6084168" y="2852937"/>
            <a:ext cx="2376264" cy="3600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Reibungskraft</a:t>
            </a:r>
          </a:p>
        </p:txBody>
      </p:sp>
      <p:cxnSp>
        <p:nvCxnSpPr>
          <p:cNvPr id="10" name="Gerade Verbindung mit Pfeil 9"/>
          <p:cNvCxnSpPr>
            <a:stCxn id="9" idx="2"/>
          </p:cNvCxnSpPr>
          <p:nvPr/>
        </p:nvCxnSpPr>
        <p:spPr>
          <a:xfrm>
            <a:off x="7272300" y="3212976"/>
            <a:ext cx="0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932040" y="31839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bgerundetes Rechteck 11"/>
          <p:cNvSpPr/>
          <p:nvPr/>
        </p:nvSpPr>
        <p:spPr>
          <a:xfrm>
            <a:off x="4314628" y="4120044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19.750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6660232" y="4149080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4.905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419872" y="473908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S</a:t>
            </a:r>
            <a:r>
              <a:rPr lang="de-DE" sz="3800" dirty="0"/>
              <a:t> = 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355976" y="4768116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14.875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755576" y="4048036"/>
            <a:ext cx="187220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cap="small" dirty="0"/>
              <a:t>Sicherungskraft</a:t>
            </a:r>
          </a:p>
        </p:txBody>
      </p:sp>
      <p:cxnSp>
        <p:nvCxnSpPr>
          <p:cNvPr id="17" name="Gerade Verbindung mit Pfeil 16"/>
          <p:cNvCxnSpPr>
            <a:stCxn id="16" idx="3"/>
          </p:cNvCxnSpPr>
          <p:nvPr/>
        </p:nvCxnSpPr>
        <p:spPr>
          <a:xfrm flipV="1">
            <a:off x="2627784" y="43360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3" grpId="0" animBg="1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/>
              <a:t>Rechenbeispiel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22 Paletten Plastikgranulat 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25.000 kg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22434" b="11156"/>
          <a:stretch/>
        </p:blipFill>
        <p:spPr>
          <a:xfrm>
            <a:off x="5436096" y="188640"/>
            <a:ext cx="2736304" cy="1944915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>
            <a:off x="755576" y="2780928"/>
            <a:ext cx="230425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Europalette auf Siebdruckboden </a:t>
            </a:r>
            <a:r>
              <a:rPr lang="de-DE" sz="1600" b="1" dirty="0"/>
              <a:t>MIT Antirutschmatte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19872" y="401900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R</a:t>
            </a:r>
            <a:r>
              <a:rPr lang="de-DE" sz="3800" dirty="0"/>
              <a:t> =     µ        x        F</a:t>
            </a:r>
            <a:r>
              <a:rPr lang="de-DE" sz="3800" baseline="-25000" dirty="0"/>
              <a:t>G</a:t>
            </a:r>
            <a:endParaRPr lang="de-DE" sz="3800" dirty="0"/>
          </a:p>
        </p:txBody>
      </p:sp>
      <p:sp>
        <p:nvSpPr>
          <p:cNvPr id="8" name="Abgerundetes Rechteck 7"/>
          <p:cNvSpPr/>
          <p:nvPr/>
        </p:nvSpPr>
        <p:spPr>
          <a:xfrm>
            <a:off x="3923928" y="2852936"/>
            <a:ext cx="187220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Gleitreibbeiwert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6084168" y="2852937"/>
            <a:ext cx="2376264" cy="3600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Gewichtskraft</a:t>
            </a:r>
          </a:p>
        </p:txBody>
      </p:sp>
      <p:cxnSp>
        <p:nvCxnSpPr>
          <p:cNvPr id="10" name="Gerade Verbindung mit Pfeil 9"/>
          <p:cNvCxnSpPr>
            <a:stCxn id="9" idx="2"/>
          </p:cNvCxnSpPr>
          <p:nvPr/>
        </p:nvCxnSpPr>
        <p:spPr>
          <a:xfrm>
            <a:off x="7272300" y="3212976"/>
            <a:ext cx="0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932040" y="31839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bgerundetes Rechteck 11"/>
          <p:cNvSpPr/>
          <p:nvPr/>
        </p:nvSpPr>
        <p:spPr>
          <a:xfrm>
            <a:off x="4355976" y="4077072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0,6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516216" y="4077072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24.525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419872" y="473908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R</a:t>
            </a:r>
            <a:r>
              <a:rPr lang="de-DE" sz="3800" dirty="0"/>
              <a:t> = 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355976" y="4768116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14.715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755576" y="4048036"/>
            <a:ext cx="187220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cap="small" dirty="0"/>
              <a:t>Reibungskraft</a:t>
            </a:r>
          </a:p>
        </p:txBody>
      </p:sp>
      <p:cxnSp>
        <p:nvCxnSpPr>
          <p:cNvPr id="17" name="Gerade Verbindung mit Pfeil 16"/>
          <p:cNvCxnSpPr>
            <a:stCxn id="16" idx="3"/>
          </p:cNvCxnSpPr>
          <p:nvPr/>
        </p:nvCxnSpPr>
        <p:spPr>
          <a:xfrm flipV="1">
            <a:off x="2627784" y="43360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2" grpId="0" animBg="1"/>
      <p:bldP spid="13" grpId="0" animBg="1"/>
      <p:bldP spid="14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Sicherungskraft </a:t>
            </a:r>
            <a:r>
              <a:rPr lang="de-DE" sz="4000" b="0" dirty="0"/>
              <a:t>(F</a:t>
            </a:r>
            <a:r>
              <a:rPr lang="de-DE" sz="4000" b="0" baseline="-25000" dirty="0"/>
              <a:t>S</a:t>
            </a:r>
            <a:r>
              <a:rPr lang="de-DE" sz="4000" b="0" dirty="0"/>
              <a:t> in 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6" y="14127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die Massenkraft größer ist als die Reibungskraft, muss die Sicherungskraft aufgebracht werden um ein Verrutschen oder Kippen der Ladung zu verhindern.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755576" y="2564904"/>
            <a:ext cx="2664296" cy="936104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s</a:t>
            </a:r>
            <a:r>
              <a:rPr lang="de-DE" sz="4000" b="1" dirty="0"/>
              <a:t> = F</a:t>
            </a:r>
            <a:r>
              <a:rPr lang="de-DE" sz="4000" b="1" baseline="-25000" dirty="0"/>
              <a:t>M</a:t>
            </a:r>
            <a:r>
              <a:rPr lang="de-DE" sz="4000" b="1" dirty="0"/>
              <a:t> - F</a:t>
            </a:r>
            <a:r>
              <a:rPr lang="de-DE" sz="4000" b="1" baseline="-25000" dirty="0"/>
              <a:t>R</a:t>
            </a:r>
          </a:p>
        </p:txBody>
      </p:sp>
      <p:sp>
        <p:nvSpPr>
          <p:cNvPr id="11" name="Legende mit Linie 2 (Markierungsleiste) 10"/>
          <p:cNvSpPr/>
          <p:nvPr/>
        </p:nvSpPr>
        <p:spPr>
          <a:xfrm>
            <a:off x="1331640" y="3645024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497"/>
              <a:gd name="adj5" fmla="val -42705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M</a:t>
            </a:r>
            <a:r>
              <a:rPr lang="de-DE" sz="1600" dirty="0">
                <a:solidFill>
                  <a:schemeClr val="bg1"/>
                </a:solidFill>
              </a:rPr>
              <a:t>	Massenkraft (N)</a:t>
            </a:r>
          </a:p>
        </p:txBody>
      </p:sp>
      <p:sp>
        <p:nvSpPr>
          <p:cNvPr id="12" name="Legende mit Linie 2 (Markierungsleiste) 11"/>
          <p:cNvSpPr/>
          <p:nvPr/>
        </p:nvSpPr>
        <p:spPr>
          <a:xfrm>
            <a:off x="1331640" y="4077072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897"/>
              <a:gd name="adj5" fmla="val -159109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R</a:t>
            </a:r>
            <a:r>
              <a:rPr lang="de-DE" sz="1600" dirty="0">
                <a:solidFill>
                  <a:schemeClr val="bg1"/>
                </a:solidFill>
              </a:rPr>
              <a:t> 	Reibkraft (N)</a:t>
            </a:r>
          </a:p>
        </p:txBody>
      </p:sp>
      <p:pic>
        <p:nvPicPr>
          <p:cNvPr id="9" name="Grafik 8" descr="07_Sicherungsk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0" y="2348880"/>
            <a:ext cx="7236296" cy="4479220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1259632" y="4581128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  <a:r>
              <a:rPr lang="de-DE" baseline="-25000" dirty="0"/>
              <a:t>M </a:t>
            </a:r>
            <a:r>
              <a:rPr lang="de-DE" dirty="0"/>
              <a:t>= 19.750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1259632" y="5301208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  <a:r>
              <a:rPr lang="de-DE" baseline="-25000" dirty="0"/>
              <a:t>R </a:t>
            </a:r>
            <a:r>
              <a:rPr lang="de-DE" dirty="0"/>
              <a:t>= 14.715 </a:t>
            </a:r>
            <a:r>
              <a:rPr lang="de-DE" dirty="0" err="1"/>
              <a:t>daN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/>
              <a:t>Rechenbeispiel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22 Paletten Plastikgranulat 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25.000 kg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22434" b="11156"/>
          <a:stretch/>
        </p:blipFill>
        <p:spPr>
          <a:xfrm>
            <a:off x="5436096" y="188640"/>
            <a:ext cx="2736304" cy="1944915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755576" y="2780928"/>
            <a:ext cx="230425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Europalette auf Siebdruckboden </a:t>
            </a:r>
            <a:r>
              <a:rPr lang="de-DE" sz="1600" b="1" dirty="0"/>
              <a:t>MIT Antirutschmatte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419872" y="4019000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S</a:t>
            </a:r>
            <a:r>
              <a:rPr lang="de-DE" sz="3800" dirty="0"/>
              <a:t> =     F</a:t>
            </a:r>
            <a:r>
              <a:rPr lang="de-DE" sz="3800" baseline="-25000" dirty="0"/>
              <a:t>M</a:t>
            </a:r>
            <a:r>
              <a:rPr lang="de-DE" sz="3800" dirty="0"/>
              <a:t>        -        F</a:t>
            </a:r>
            <a:r>
              <a:rPr lang="de-DE" sz="3800" baseline="-25000" dirty="0"/>
              <a:t>R</a:t>
            </a:r>
            <a:endParaRPr lang="de-DE" sz="38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3923928" y="2852936"/>
            <a:ext cx="187220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Massenkraft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084168" y="2852937"/>
            <a:ext cx="2376264" cy="3600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Reibungskraft</a:t>
            </a:r>
          </a:p>
        </p:txBody>
      </p:sp>
      <p:cxnSp>
        <p:nvCxnSpPr>
          <p:cNvPr id="13" name="Gerade Verbindung mit Pfeil 12"/>
          <p:cNvCxnSpPr>
            <a:stCxn id="12" idx="2"/>
          </p:cNvCxnSpPr>
          <p:nvPr/>
        </p:nvCxnSpPr>
        <p:spPr>
          <a:xfrm>
            <a:off x="7272300" y="3212976"/>
            <a:ext cx="0" cy="720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932040" y="31839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bgerundetes Rechteck 14"/>
          <p:cNvSpPr/>
          <p:nvPr/>
        </p:nvSpPr>
        <p:spPr>
          <a:xfrm>
            <a:off x="4314628" y="4120044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19.750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6660232" y="4149080"/>
            <a:ext cx="151216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14.715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419872" y="4739080"/>
            <a:ext cx="41764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dirty="0"/>
              <a:t>F</a:t>
            </a:r>
            <a:r>
              <a:rPr lang="de-DE" sz="3800" baseline="-25000" dirty="0"/>
              <a:t>S</a:t>
            </a:r>
            <a:r>
              <a:rPr lang="de-DE" sz="3800" dirty="0"/>
              <a:t> = 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4355976" y="4768116"/>
            <a:ext cx="187220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5.035 </a:t>
            </a:r>
            <a:r>
              <a:rPr lang="de-DE" dirty="0" err="1"/>
              <a:t>daN</a:t>
            </a:r>
            <a:endParaRPr lang="de-DE" dirty="0"/>
          </a:p>
        </p:txBody>
      </p:sp>
      <p:sp>
        <p:nvSpPr>
          <p:cNvPr id="19" name="Abgerundetes Rechteck 18"/>
          <p:cNvSpPr/>
          <p:nvPr/>
        </p:nvSpPr>
        <p:spPr>
          <a:xfrm>
            <a:off x="755576" y="4048036"/>
            <a:ext cx="1872208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cap="small" dirty="0"/>
              <a:t>Sicherungskraft</a:t>
            </a:r>
          </a:p>
        </p:txBody>
      </p:sp>
      <p:cxnSp>
        <p:nvCxnSpPr>
          <p:cNvPr id="20" name="Gerade Verbindung mit Pfeil 19"/>
          <p:cNvCxnSpPr>
            <a:stCxn id="19" idx="3"/>
          </p:cNvCxnSpPr>
          <p:nvPr/>
        </p:nvCxnSpPr>
        <p:spPr>
          <a:xfrm flipV="1">
            <a:off x="2627784" y="43360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5" grpId="0" animBg="1"/>
      <p:bldP spid="16" grpId="0" animBg="1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31640" y="3073023"/>
            <a:ext cx="2880320" cy="1600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dirty="0"/>
              <a:t>Sicherungskraft</a:t>
            </a:r>
          </a:p>
          <a:p>
            <a:pPr marL="271463" indent="-177800">
              <a:buFont typeface="Arial" pitchFamily="34" charset="0"/>
              <a:buChar char="•"/>
            </a:pPr>
            <a:r>
              <a:rPr lang="de-DE" dirty="0"/>
              <a:t>Holz auf Siebdruckboden</a:t>
            </a:r>
          </a:p>
          <a:p>
            <a:pPr marL="271463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de-DE" b="1" dirty="0"/>
              <a:t>OHNE</a:t>
            </a:r>
            <a:r>
              <a:rPr lang="de-DE" dirty="0"/>
              <a:t> Antirutschmatte</a:t>
            </a:r>
          </a:p>
          <a:p>
            <a:pPr algn="ctr">
              <a:spcAft>
                <a:spcPts val="1200"/>
              </a:spcAft>
            </a:pPr>
            <a:r>
              <a:rPr lang="de-DE" sz="2400" b="1" dirty="0"/>
              <a:t>14.875 </a:t>
            </a:r>
            <a:r>
              <a:rPr lang="de-DE" sz="2400" b="1" dirty="0" err="1"/>
              <a:t>daN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932040" y="3073023"/>
            <a:ext cx="2880320" cy="1600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dirty="0"/>
              <a:t>Sicherungskraft</a:t>
            </a:r>
          </a:p>
          <a:p>
            <a:pPr marL="271463" indent="-177800">
              <a:buFont typeface="Arial" pitchFamily="34" charset="0"/>
              <a:buChar char="•"/>
            </a:pPr>
            <a:r>
              <a:rPr lang="de-DE" dirty="0"/>
              <a:t>Holz auf Siebdruckboden</a:t>
            </a:r>
          </a:p>
          <a:p>
            <a:pPr marL="271463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de-DE" b="1" dirty="0"/>
              <a:t>MIT</a:t>
            </a:r>
            <a:r>
              <a:rPr lang="de-DE" dirty="0"/>
              <a:t> Antirutschmatte</a:t>
            </a:r>
          </a:p>
          <a:p>
            <a:pPr algn="ctr">
              <a:spcAft>
                <a:spcPts val="1200"/>
              </a:spcAft>
            </a:pPr>
            <a:r>
              <a:rPr lang="de-DE" sz="2400" b="1" dirty="0"/>
              <a:t>5.035 </a:t>
            </a:r>
            <a:r>
              <a:rPr lang="de-DE" sz="2400" b="1" dirty="0" err="1"/>
              <a:t>daN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331640" y="4870901"/>
            <a:ext cx="6480720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Die Sicherungskraft </a:t>
            </a:r>
            <a:br>
              <a:rPr lang="de-DE" sz="2200" b="1" dirty="0"/>
            </a:br>
            <a:r>
              <a:rPr lang="de-DE" sz="2200" b="1" dirty="0"/>
              <a:t>muss durch Ladungssicherungsmittel oder Fahrzeugaufbauten aufgenommen werden, </a:t>
            </a:r>
            <a:br>
              <a:rPr lang="de-DE" sz="2200" b="1" dirty="0"/>
            </a:br>
            <a:r>
              <a:rPr lang="de-DE" sz="2200" b="1" dirty="0"/>
              <a:t>um die Ladung ausreichend zu sichern.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/>
              <a:t>Rechenbeispiel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22 Paletten Plastikgranulat </a:t>
            </a:r>
          </a:p>
          <a:p>
            <a:pPr>
              <a:buFont typeface="Arial" pitchFamily="34" charset="0"/>
              <a:buChar char="•"/>
            </a:pPr>
            <a:r>
              <a:rPr lang="de-DE" sz="3000" dirty="0"/>
              <a:t> 25.000 kg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" r="22434" b="11156"/>
          <a:stretch/>
        </p:blipFill>
        <p:spPr>
          <a:xfrm>
            <a:off x="5436096" y="188640"/>
            <a:ext cx="2736304" cy="19449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1276536" y="429766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>
                <a:hlinkClick r:id="rId2"/>
              </a:rPr>
              <a:t>www.project-ICTDRV.eu</a:t>
            </a:r>
            <a:br>
              <a:rPr lang="de-DE" sz="2500" dirty="0"/>
            </a:br>
            <a:br>
              <a:rPr lang="de-DE" sz="1000" dirty="0"/>
            </a:br>
            <a:r>
              <a:rPr lang="de-DE" sz="2000" b="0" dirty="0">
                <a:solidFill>
                  <a:schemeClr val="bg1">
                    <a:lumMod val="65000"/>
                  </a:schemeClr>
                </a:solidFill>
                <a:effectLst/>
              </a:rPr>
              <a:t>Berufskraftfahrer mit Multimedia-basiertem Lernen </a:t>
            </a:r>
            <a:br>
              <a:rPr lang="de-DE" sz="2000" b="0" dirty="0">
                <a:solidFill>
                  <a:schemeClr val="bg1">
                    <a:lumMod val="65000"/>
                  </a:schemeClr>
                </a:solidFill>
                <a:effectLst/>
              </a:rPr>
            </a:br>
            <a:r>
              <a:rPr lang="de-DE" sz="2000" b="0" dirty="0">
                <a:solidFill>
                  <a:schemeClr val="bg1">
                    <a:lumMod val="65000"/>
                  </a:schemeClr>
                </a:solidFill>
                <a:effectLst/>
              </a:rPr>
              <a:t>auf ihren Job vorbereiten und auf dem neuesten Stand halten.</a:t>
            </a:r>
          </a:p>
        </p:txBody>
      </p:sp>
      <p:pic>
        <p:nvPicPr>
          <p:cNvPr id="7" name="Grafik 6" descr="ICTDRV_trucks_wallpaper.jpg"/>
          <p:cNvPicPr>
            <a:picLocks noChangeAspect="1"/>
          </p:cNvPicPr>
          <p:nvPr/>
        </p:nvPicPr>
        <p:blipFill>
          <a:blip r:embed="rId3" cstate="print"/>
          <a:srcRect t="30164" b="10945"/>
          <a:stretch>
            <a:fillRect/>
          </a:stretch>
        </p:blipFill>
        <p:spPr>
          <a:xfrm>
            <a:off x="628464" y="1417340"/>
            <a:ext cx="7488832" cy="2206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04_Accele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04" y="1988840"/>
            <a:ext cx="7812360" cy="4835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Gewichtskraft </a:t>
            </a:r>
            <a:r>
              <a:rPr lang="de-DE" sz="4000" b="0" dirty="0"/>
              <a:t>(F</a:t>
            </a:r>
            <a:r>
              <a:rPr lang="de-DE" sz="4000" b="0" baseline="-25000" dirty="0"/>
              <a:t>G </a:t>
            </a:r>
            <a:r>
              <a:rPr lang="de-DE" sz="4000" b="0" dirty="0"/>
              <a:t>in N)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827584" y="2204864"/>
            <a:ext cx="2520280" cy="864096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G</a:t>
            </a:r>
            <a:r>
              <a:rPr lang="de-DE" sz="4000" b="1" dirty="0"/>
              <a:t> = m x g</a:t>
            </a:r>
          </a:p>
        </p:txBody>
      </p:sp>
      <p:sp>
        <p:nvSpPr>
          <p:cNvPr id="14" name="Legende mit Linie 2 (Markierungsleiste) 13"/>
          <p:cNvSpPr/>
          <p:nvPr/>
        </p:nvSpPr>
        <p:spPr>
          <a:xfrm flipH="1">
            <a:off x="827584" y="3501008"/>
            <a:ext cx="115212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6415"/>
              <a:gd name="adj6" fmla="val -17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/>
              <a:t>Masse der Ladung (kg)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5576" y="1573342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…ist die Kraft, mit der die Ladung auf die Ladefläche einwirkt.</a:t>
            </a:r>
          </a:p>
        </p:txBody>
      </p:sp>
      <p:sp>
        <p:nvSpPr>
          <p:cNvPr id="11" name="Legende mit Linie 2 (Markierungsleiste) 10"/>
          <p:cNvSpPr/>
          <p:nvPr/>
        </p:nvSpPr>
        <p:spPr>
          <a:xfrm flipH="1">
            <a:off x="827584" y="4221088"/>
            <a:ext cx="1800200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9884"/>
              <a:gd name="adj5" fmla="val -220706"/>
              <a:gd name="adj6" fmla="val -19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/>
              <a:t>Erdanziehungskraft (9,81m/s</a:t>
            </a:r>
            <a:r>
              <a:rPr lang="de-DE" sz="1600" baseline="30000" dirty="0"/>
              <a:t>2</a:t>
            </a:r>
            <a:r>
              <a:rPr lang="de-DE" sz="1600" dirty="0"/>
              <a:t>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572000" y="1700808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ist die Kraft, die beim Bremsen / Beschleunigen wirkt.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Trägheits-/Massekraft </a:t>
            </a:r>
            <a:r>
              <a:rPr lang="de-DE" sz="3000" b="0" dirty="0"/>
              <a:t>(F</a:t>
            </a:r>
            <a:r>
              <a:rPr lang="de-DE" sz="3000" b="0" baseline="-25000" dirty="0"/>
              <a:t>M </a:t>
            </a:r>
            <a:r>
              <a:rPr lang="de-DE" sz="3000" b="0" dirty="0"/>
              <a:t>in N)</a:t>
            </a:r>
            <a:endParaRPr lang="de-DE" sz="3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4716016" y="2852936"/>
            <a:ext cx="2520280" cy="864096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M</a:t>
            </a:r>
            <a:r>
              <a:rPr lang="de-DE" sz="4000" b="1" dirty="0"/>
              <a:t> = m x a</a:t>
            </a:r>
          </a:p>
        </p:txBody>
      </p:sp>
      <p:sp>
        <p:nvSpPr>
          <p:cNvPr id="13" name="Legende mit Linie 2 (Markierungsleiste) 12"/>
          <p:cNvSpPr/>
          <p:nvPr/>
        </p:nvSpPr>
        <p:spPr>
          <a:xfrm flipH="1">
            <a:off x="4716016" y="4581128"/>
            <a:ext cx="1944216" cy="576064"/>
          </a:xfrm>
          <a:prstGeom prst="accentCallout2">
            <a:avLst>
              <a:gd name="adj1" fmla="val 48101"/>
              <a:gd name="adj2" fmla="val -4307"/>
              <a:gd name="adj3" fmla="val 47523"/>
              <a:gd name="adj4" fmla="val -14147"/>
              <a:gd name="adj5" fmla="val -171121"/>
              <a:gd name="adj6" fmla="val -13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>
                <a:solidFill>
                  <a:schemeClr val="bg1"/>
                </a:solidFill>
              </a:rPr>
              <a:t>Beschleunigung/ Verzögerung (m/s²)</a:t>
            </a:r>
          </a:p>
        </p:txBody>
      </p:sp>
      <p:sp>
        <p:nvSpPr>
          <p:cNvPr id="14" name="Legende mit Linie 2 (Markierungsleiste) 13"/>
          <p:cNvSpPr/>
          <p:nvPr/>
        </p:nvSpPr>
        <p:spPr>
          <a:xfrm flipH="1">
            <a:off x="4716016" y="3933056"/>
            <a:ext cx="1152128" cy="504056"/>
          </a:xfrm>
          <a:prstGeom prst="accentCallout2">
            <a:avLst>
              <a:gd name="adj1" fmla="val 48985"/>
              <a:gd name="adj2" fmla="val -7598"/>
              <a:gd name="adj3" fmla="val 48985"/>
              <a:gd name="adj4" fmla="val -18137"/>
              <a:gd name="adj5" fmla="val -68909"/>
              <a:gd name="adj6" fmla="val -1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/>
              <a:t>Masse der Ladung (kg)</a:t>
            </a:r>
          </a:p>
        </p:txBody>
      </p:sp>
      <p:pic>
        <p:nvPicPr>
          <p:cNvPr id="10" name="Grafik 9" descr="01_Lastwagen_brem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641353" cy="2253974"/>
          </a:xfrm>
          <a:prstGeom prst="rect">
            <a:avLst/>
          </a:prstGeom>
        </p:spPr>
      </p:pic>
      <p:pic>
        <p:nvPicPr>
          <p:cNvPr id="11" name="Grafik 10" descr="03_Accele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3851920" cy="23843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Fliehkraft </a:t>
            </a:r>
            <a:r>
              <a:rPr lang="de-DE" sz="4000" b="0" dirty="0"/>
              <a:t>(F</a:t>
            </a:r>
            <a:r>
              <a:rPr lang="de-DE" sz="4000" b="0" baseline="-25000" dirty="0"/>
              <a:t>Z </a:t>
            </a:r>
            <a:r>
              <a:rPr lang="de-DE" sz="4000" b="0" dirty="0"/>
              <a:t>in N)</a:t>
            </a:r>
            <a:endParaRPr lang="de-DE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412776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ist die Kraft, die beim Durchfahren von Kurven wirkt.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5724128" y="1772816"/>
            <a:ext cx="2664296" cy="1152128"/>
            <a:chOff x="5724128" y="1916832"/>
            <a:chExt cx="2664296" cy="1152128"/>
          </a:xfrm>
        </p:grpSpPr>
        <p:sp>
          <p:nvSpPr>
            <p:cNvPr id="7" name="Abgerundetes Rechteck 6"/>
            <p:cNvSpPr/>
            <p:nvPr/>
          </p:nvSpPr>
          <p:spPr>
            <a:xfrm>
              <a:off x="5724128" y="1916832"/>
              <a:ext cx="2664296" cy="1152128"/>
            </a:xfrm>
            <a:prstGeom prst="roundRect">
              <a:avLst/>
            </a:prstGeom>
            <a:solidFill>
              <a:schemeClr val="accent1">
                <a:alpha val="73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de-DE" sz="4000" b="1" dirty="0"/>
                <a:t>F</a:t>
              </a:r>
              <a:r>
                <a:rPr lang="de-DE" sz="4000" b="1" baseline="-25000" dirty="0"/>
                <a:t>Z</a:t>
              </a:r>
              <a:r>
                <a:rPr lang="de-DE" sz="4000" b="1" dirty="0"/>
                <a:t> = ---------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732240" y="1916832"/>
              <a:ext cx="14830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b="1" dirty="0">
                  <a:solidFill>
                    <a:schemeClr val="lt1"/>
                  </a:solidFill>
                </a:rPr>
                <a:t>m x v</a:t>
              </a:r>
              <a:r>
                <a:rPr lang="de-DE" sz="4000" b="1" baseline="30000" dirty="0">
                  <a:solidFill>
                    <a:schemeClr val="lt1"/>
                  </a:solidFill>
                </a:rPr>
                <a:t>2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300936" y="2348880"/>
              <a:ext cx="3674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4000" b="1" dirty="0">
                  <a:solidFill>
                    <a:schemeClr val="lt1"/>
                  </a:solidFill>
                </a:rPr>
                <a:t>r</a:t>
              </a:r>
              <a:endParaRPr lang="de-DE" sz="4000" b="1" baseline="30000" dirty="0">
                <a:solidFill>
                  <a:schemeClr val="lt1"/>
                </a:solidFill>
              </a:endParaRPr>
            </a:p>
          </p:txBody>
        </p:sp>
      </p:grpSp>
      <p:sp>
        <p:nvSpPr>
          <p:cNvPr id="15" name="Legende mit Linie 2 (Markierungsleiste) 14"/>
          <p:cNvSpPr/>
          <p:nvPr/>
        </p:nvSpPr>
        <p:spPr>
          <a:xfrm>
            <a:off x="6300192" y="3068960"/>
            <a:ext cx="2376264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497"/>
              <a:gd name="adj5" fmla="val -42705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m	Masse der Ladung (kg)</a:t>
            </a:r>
          </a:p>
        </p:txBody>
      </p:sp>
      <p:sp>
        <p:nvSpPr>
          <p:cNvPr id="16" name="Legende mit Linie 2 (Markierungsleiste) 15"/>
          <p:cNvSpPr/>
          <p:nvPr/>
        </p:nvSpPr>
        <p:spPr>
          <a:xfrm>
            <a:off x="6300192" y="3501008"/>
            <a:ext cx="2376264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897"/>
              <a:gd name="adj5" fmla="val -159109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v	Geschwindigkeit (m/s)</a:t>
            </a:r>
          </a:p>
        </p:txBody>
      </p:sp>
      <p:sp>
        <p:nvSpPr>
          <p:cNvPr id="17" name="Legende mit Linie 2 (Markierungsleiste) 16"/>
          <p:cNvSpPr/>
          <p:nvPr/>
        </p:nvSpPr>
        <p:spPr>
          <a:xfrm>
            <a:off x="6300192" y="3933056"/>
            <a:ext cx="2376264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897"/>
              <a:gd name="adj5" fmla="val -81065"/>
              <a:gd name="adj6" fmla="val -9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r	Kurvenradius (m)</a:t>
            </a:r>
          </a:p>
        </p:txBody>
      </p:sp>
      <p:pic>
        <p:nvPicPr>
          <p:cNvPr id="13" name="Grafik 12" descr="02_Centrifugal_for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2177888"/>
            <a:ext cx="7560840" cy="46801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Reibkraft </a:t>
            </a:r>
            <a:r>
              <a:rPr lang="de-DE" sz="4000" b="0" dirty="0"/>
              <a:t>(F</a:t>
            </a:r>
            <a:r>
              <a:rPr lang="de-DE" sz="4000" b="0" baseline="-25000" dirty="0"/>
              <a:t>R </a:t>
            </a:r>
            <a:r>
              <a:rPr lang="de-DE" sz="4000" b="0" dirty="0"/>
              <a:t>in N)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7584" y="1484784"/>
            <a:ext cx="41764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ist die Kraft, die zwischen Ladung und Ladefläche entsteht. Sie wirkt der Massekraft entgegen.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372200" y="2204864"/>
            <a:ext cx="2520280" cy="864096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R</a:t>
            </a:r>
            <a:r>
              <a:rPr lang="de-DE" sz="4000" b="1" dirty="0"/>
              <a:t> = µ x F</a:t>
            </a:r>
            <a:r>
              <a:rPr lang="de-DE" sz="4000" b="1" baseline="-25000" dirty="0"/>
              <a:t>G</a:t>
            </a:r>
            <a:endParaRPr lang="de-DE" sz="4000" b="1" dirty="0"/>
          </a:p>
        </p:txBody>
      </p:sp>
      <p:sp>
        <p:nvSpPr>
          <p:cNvPr id="8" name="Legende mit Linie 2 (Markierungsleiste) 7"/>
          <p:cNvSpPr/>
          <p:nvPr/>
        </p:nvSpPr>
        <p:spPr>
          <a:xfrm flipH="1">
            <a:off x="6516216" y="1196752"/>
            <a:ext cx="1728192" cy="360040"/>
          </a:xfrm>
          <a:prstGeom prst="accentCallout2">
            <a:avLst>
              <a:gd name="adj1" fmla="val 48101"/>
              <a:gd name="adj2" fmla="val -4307"/>
              <a:gd name="adj3" fmla="val 47523"/>
              <a:gd name="adj4" fmla="val -14147"/>
              <a:gd name="adj5" fmla="val 284794"/>
              <a:gd name="adj6" fmla="val -14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>
                <a:solidFill>
                  <a:schemeClr val="bg1"/>
                </a:solidFill>
              </a:rPr>
              <a:t>Gewichtskraft</a:t>
            </a:r>
          </a:p>
        </p:txBody>
      </p:sp>
      <p:sp>
        <p:nvSpPr>
          <p:cNvPr id="9" name="Legende mit Linie 2 (Markierungsleiste) 8"/>
          <p:cNvSpPr/>
          <p:nvPr/>
        </p:nvSpPr>
        <p:spPr>
          <a:xfrm flipH="1">
            <a:off x="5724128" y="1628800"/>
            <a:ext cx="1656184" cy="360040"/>
          </a:xfrm>
          <a:prstGeom prst="accentCallout2">
            <a:avLst>
              <a:gd name="adj1" fmla="val 48985"/>
              <a:gd name="adj2" fmla="val -4020"/>
              <a:gd name="adj3" fmla="val 48985"/>
              <a:gd name="adj4" fmla="val -11491"/>
              <a:gd name="adj5" fmla="val 166250"/>
              <a:gd name="adj6" fmla="val -1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600" dirty="0"/>
              <a:t>Gleitreibbeiwert</a:t>
            </a:r>
          </a:p>
        </p:txBody>
      </p:sp>
      <p:pic>
        <p:nvPicPr>
          <p:cNvPr id="10" name="Grafik 9" descr="05_Reibk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48" y="2227874"/>
            <a:ext cx="7524328" cy="46575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Vibrationskräfte</a:t>
            </a:r>
          </a:p>
        </p:txBody>
      </p:sp>
      <p:pic>
        <p:nvPicPr>
          <p:cNvPr id="11" name="Grafik 10" descr="06_Vibrationskräf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29618"/>
            <a:ext cx="7992888" cy="494754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Sicherungskraft </a:t>
            </a:r>
            <a:r>
              <a:rPr lang="de-DE" sz="4000" b="0" dirty="0"/>
              <a:t>(F</a:t>
            </a:r>
            <a:r>
              <a:rPr lang="de-DE" sz="4000" b="0" baseline="-25000" dirty="0"/>
              <a:t>S</a:t>
            </a:r>
            <a:r>
              <a:rPr lang="de-DE" sz="4000" b="0" dirty="0"/>
              <a:t> in N)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5576" y="1412776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die Massenkraft größer ist als die Reibungskraft, muss die Sicherungskraft aufgebracht werden um ein Verrutschen oder Kippen der Ladung zu verhindern.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755576" y="2564904"/>
            <a:ext cx="2664296" cy="936104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/>
              <a:t>F</a:t>
            </a:r>
            <a:r>
              <a:rPr lang="de-DE" sz="4000" b="1" baseline="-25000" dirty="0"/>
              <a:t>s</a:t>
            </a:r>
            <a:r>
              <a:rPr lang="de-DE" sz="4000" b="1" dirty="0"/>
              <a:t> = F</a:t>
            </a:r>
            <a:r>
              <a:rPr lang="de-DE" sz="4000" b="1" baseline="-25000" dirty="0"/>
              <a:t>M</a:t>
            </a:r>
            <a:r>
              <a:rPr lang="de-DE" sz="4000" b="1" dirty="0"/>
              <a:t> - F</a:t>
            </a:r>
            <a:r>
              <a:rPr lang="de-DE" sz="4000" b="1" baseline="-25000" dirty="0"/>
              <a:t>R</a:t>
            </a:r>
          </a:p>
        </p:txBody>
      </p:sp>
      <p:sp>
        <p:nvSpPr>
          <p:cNvPr id="11" name="Legende mit Linie 2 (Markierungsleiste) 10"/>
          <p:cNvSpPr/>
          <p:nvPr/>
        </p:nvSpPr>
        <p:spPr>
          <a:xfrm>
            <a:off x="1331640" y="3645024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497"/>
              <a:gd name="adj5" fmla="val -42705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M</a:t>
            </a:r>
            <a:r>
              <a:rPr lang="de-DE" sz="1600" dirty="0">
                <a:solidFill>
                  <a:schemeClr val="bg1"/>
                </a:solidFill>
              </a:rPr>
              <a:t>	Massenkraft (N)</a:t>
            </a:r>
          </a:p>
        </p:txBody>
      </p:sp>
      <p:sp>
        <p:nvSpPr>
          <p:cNvPr id="12" name="Legende mit Linie 2 (Markierungsleiste) 11"/>
          <p:cNvSpPr/>
          <p:nvPr/>
        </p:nvSpPr>
        <p:spPr>
          <a:xfrm>
            <a:off x="1331640" y="4077072"/>
            <a:ext cx="1800200" cy="360040"/>
          </a:xfrm>
          <a:prstGeom prst="accentCallout2">
            <a:avLst>
              <a:gd name="adj1" fmla="val 42266"/>
              <a:gd name="adj2" fmla="val -1920"/>
              <a:gd name="adj3" fmla="val 42266"/>
              <a:gd name="adj4" fmla="val -9897"/>
              <a:gd name="adj5" fmla="val -159109"/>
              <a:gd name="adj6" fmla="val -9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71463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baseline="-25000" dirty="0">
                <a:solidFill>
                  <a:schemeClr val="bg1"/>
                </a:solidFill>
              </a:rPr>
              <a:t>R</a:t>
            </a:r>
            <a:r>
              <a:rPr lang="de-DE" sz="1600" dirty="0">
                <a:solidFill>
                  <a:schemeClr val="bg1"/>
                </a:solidFill>
              </a:rPr>
              <a:t> 	Reibkraft (N)</a:t>
            </a:r>
          </a:p>
        </p:txBody>
      </p:sp>
      <p:pic>
        <p:nvPicPr>
          <p:cNvPr id="9" name="Grafik 8" descr="07_Sicherungskra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40" y="2348880"/>
            <a:ext cx="7236296" cy="44792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08_Bewegungsrichtung_der_Ladu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740352" cy="47912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Maximale Massenkräfte bei Vollbremsungen (nach VDI 2700)</a:t>
            </a:r>
          </a:p>
        </p:txBody>
      </p:sp>
      <p:sp>
        <p:nvSpPr>
          <p:cNvPr id="8" name="Tekstiruutu 9"/>
          <p:cNvSpPr txBox="1">
            <a:spLocks noChangeArrowheads="1"/>
          </p:cNvSpPr>
          <p:nvPr/>
        </p:nvSpPr>
        <p:spPr bwMode="auto">
          <a:xfrm>
            <a:off x="6660232" y="2276872"/>
            <a:ext cx="707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0,8</a:t>
            </a:r>
          </a:p>
        </p:txBody>
      </p:sp>
      <p:sp>
        <p:nvSpPr>
          <p:cNvPr id="9" name="Tekstiruutu 10"/>
          <p:cNvSpPr txBox="1">
            <a:spLocks noChangeArrowheads="1"/>
          </p:cNvSpPr>
          <p:nvPr/>
        </p:nvSpPr>
        <p:spPr bwMode="auto">
          <a:xfrm>
            <a:off x="5724128" y="4437112"/>
            <a:ext cx="963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</a:t>
            </a:r>
          </a:p>
          <a:p>
            <a:pPr algn="ctr"/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(0,6)</a:t>
            </a:r>
          </a:p>
        </p:txBody>
      </p:sp>
      <p:sp>
        <p:nvSpPr>
          <p:cNvPr id="10" name="Tekstiruutu 11"/>
          <p:cNvSpPr txBox="1">
            <a:spLocks noChangeArrowheads="1"/>
          </p:cNvSpPr>
          <p:nvPr/>
        </p:nvSpPr>
        <p:spPr bwMode="auto">
          <a:xfrm>
            <a:off x="1691680" y="2348880"/>
            <a:ext cx="963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</a:t>
            </a:r>
          </a:p>
          <a:p>
            <a:pPr algn="ctr"/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(0,6)</a:t>
            </a:r>
          </a:p>
        </p:txBody>
      </p:sp>
      <p:sp>
        <p:nvSpPr>
          <p:cNvPr id="11" name="Tekstiruutu 12"/>
          <p:cNvSpPr txBox="1">
            <a:spLocks noChangeArrowheads="1"/>
          </p:cNvSpPr>
          <p:nvPr/>
        </p:nvSpPr>
        <p:spPr bwMode="auto">
          <a:xfrm>
            <a:off x="899592" y="5157192"/>
            <a:ext cx="7072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</a:t>
            </a:r>
          </a:p>
        </p:txBody>
      </p:sp>
      <p:sp>
        <p:nvSpPr>
          <p:cNvPr id="13" name="Rechteck 12"/>
          <p:cNvSpPr/>
          <p:nvPr/>
        </p:nvSpPr>
        <p:spPr>
          <a:xfrm>
            <a:off x="4932040" y="5877272"/>
            <a:ext cx="2088232" cy="4823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0,6 </a:t>
            </a:r>
            <a:r>
              <a:rPr lang="de-DE" dirty="0">
                <a:solidFill>
                  <a:schemeClr val="bg1"/>
                </a:solidFill>
              </a:rPr>
              <a:t>bei Kipprisiko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460993_templat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5079D789F8E84F936E807DE8FBA519" ma:contentTypeVersion="20" ma:contentTypeDescription="Ein neues Dokument erstellen." ma:contentTypeScope="" ma:versionID="9689ee5b18e18317e191a84954bb4406">
  <xsd:schema xmlns:xsd="http://www.w3.org/2001/XMLSchema" xmlns:xs="http://www.w3.org/2001/XMLSchema" xmlns:p="http://schemas.microsoft.com/office/2006/metadata/properties" xmlns:ns1="http://schemas.microsoft.com/sharepoint/v3" xmlns:ns2="cdeb3e37-4b56-4650-b2b7-5bad1c196142" xmlns:ns3="ea632260-a6aa-455e-b4b2-4310240bd0d1" xmlns:ns4="de85019f-04e1-4f7c-919e-2a63045bd3a6" targetNamespace="http://schemas.microsoft.com/office/2006/metadata/properties" ma:root="true" ma:fieldsID="a05db786116e5afeb4379ea2780d6527" ns1:_="" ns2:_="" ns3:_="" ns4:_="">
    <xsd:import namespace="http://schemas.microsoft.com/sharepoint/v3"/>
    <xsd:import namespace="cdeb3e37-4b56-4650-b2b7-5bad1c196142"/>
    <xsd:import namespace="ea632260-a6aa-455e-b4b2-4310240bd0d1"/>
    <xsd:import namespace="de85019f-04e1-4f7c-919e-2a63045bd3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Eigenschaften der einheitlichen Compliancerichtlinie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I-Aktion der einheitlichen Compliancerichtlinie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b3e37-4b56-4650-b2b7-5bad1c196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f43bf995-fbfa-44ea-8187-e0b9c3bf97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32260-a6aa-455e-b4b2-4310240bd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5019f-04e1-4f7c-919e-2a63045bd3a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2b6024f-0c27-49a7-8368-bf15d9761092}" ma:internalName="TaxCatchAll" ma:showField="CatchAllData" ma:web="ea632260-a6aa-455e-b4b2-4310240bd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de85019f-04e1-4f7c-919e-2a63045bd3a6" xsi:nil="true"/>
    <lcf76f155ced4ddcb4097134ff3c332f xmlns="cdeb3e37-4b56-4650-b2b7-5bad1c19614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FA20A7-E00E-44CA-8A04-1C5E2FFB6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eb3e37-4b56-4650-b2b7-5bad1c196142"/>
    <ds:schemaRef ds:uri="ea632260-a6aa-455e-b4b2-4310240bd0d1"/>
    <ds:schemaRef ds:uri="de85019f-04e1-4f7c-919e-2a63045bd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2CA781-A160-44CB-ABB4-5347ACBEE84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e85019f-04e1-4f7c-919e-2a63045bd3a6"/>
    <ds:schemaRef ds:uri="cdeb3e37-4b56-4650-b2b7-5bad1c196142"/>
  </ds:schemaRefs>
</ds:datastoreItem>
</file>

<file path=customXml/itemProps3.xml><?xml version="1.0" encoding="utf-8"?>
<ds:datastoreItem xmlns:ds="http://schemas.openxmlformats.org/officeDocument/2006/customXml" ds:itemID="{57C1C6E7-BED1-4667-B927-A16E4ABED3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TP102460993_template</Template>
  <TotalTime>0</TotalTime>
  <Words>741</Words>
  <Application>Microsoft Office PowerPoint</Application>
  <PresentationFormat>Bildschirmpräsentation (4:3)</PresentationFormat>
  <Paragraphs>194</Paragraphs>
  <Slides>27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TP102460993_template</vt:lpstr>
      <vt:lpstr>Physikalische Grundlagen der Ladungssicherung</vt:lpstr>
      <vt:lpstr>Kräfte, die auf die Ladung wirken</vt:lpstr>
      <vt:lpstr>Die Gewichtskraft (FG in N)</vt:lpstr>
      <vt:lpstr>Trägheits-/Massekraft (FM in N)</vt:lpstr>
      <vt:lpstr>Fliehkraft (FZ in N)</vt:lpstr>
      <vt:lpstr>Reibkraft (FR in N)</vt:lpstr>
      <vt:lpstr>Vibrationskräfte</vt:lpstr>
      <vt:lpstr>Sicherungskraft (FS in N)</vt:lpstr>
      <vt:lpstr>Maximale Massenkräfte bei Vollbremsungen (nach VDI 2700)</vt:lpstr>
      <vt:lpstr>Standsicherheit</vt:lpstr>
      <vt:lpstr>PowerPoint-Präsentation</vt:lpstr>
      <vt:lpstr>Sicherungskraft (FS in N)</vt:lpstr>
      <vt:lpstr>Trägheits-/Massekraft (FM in N)</vt:lpstr>
      <vt:lpstr>PowerPoint-Präsentation</vt:lpstr>
      <vt:lpstr>Sicherungskraft (FS in N)</vt:lpstr>
      <vt:lpstr>Reibkraft (FR in N)</vt:lpstr>
      <vt:lpstr>Die Gewichtskraft (FG in N)</vt:lpstr>
      <vt:lpstr>PowerPoint-Präsentation</vt:lpstr>
      <vt:lpstr>Reibkraft (FR in N)</vt:lpstr>
      <vt:lpstr>PowerPoint-Präsentation</vt:lpstr>
      <vt:lpstr>Sicherungskraft (FS in N)</vt:lpstr>
      <vt:lpstr>PowerPoint-Präsentation</vt:lpstr>
      <vt:lpstr>PowerPoint-Präsentation</vt:lpstr>
      <vt:lpstr>Sicherungskraft (FS in N)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</cp:revision>
  <dcterms:created xsi:type="dcterms:W3CDTF">2014-04-24T12:41:18Z</dcterms:created>
  <dcterms:modified xsi:type="dcterms:W3CDTF">2025-03-12T08:22:37Z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TC024609949991</vt:lpwstr>
  </property>
  <property fmtid="{D5CDD505-2E9C-101B-9397-08002B2CF9AE}" pid="3" name="ContentTypeId">
    <vt:lpwstr>0x010100825079D789F8E84F936E807DE8FBA519</vt:lpwstr>
  </property>
  <property fmtid="{D5CDD505-2E9C-101B-9397-08002B2CF9AE}" pid="4" name="MSIP_Label_49a16b40-a803-442a-a923-9d42e9158dd1_Enabled">
    <vt:lpwstr>true</vt:lpwstr>
  </property>
  <property fmtid="{D5CDD505-2E9C-101B-9397-08002B2CF9AE}" pid="5" name="MSIP_Label_49a16b40-a803-442a-a923-9d42e9158dd1_SetDate">
    <vt:lpwstr>2025-03-12T08:14:04Z</vt:lpwstr>
  </property>
  <property fmtid="{D5CDD505-2E9C-101B-9397-08002B2CF9AE}" pid="6" name="MSIP_Label_49a16b40-a803-442a-a923-9d42e9158dd1_Method">
    <vt:lpwstr>Standard</vt:lpwstr>
  </property>
  <property fmtid="{D5CDD505-2E9C-101B-9397-08002B2CF9AE}" pid="7" name="MSIP_Label_49a16b40-a803-442a-a923-9d42e9158dd1_Name">
    <vt:lpwstr>Internal</vt:lpwstr>
  </property>
  <property fmtid="{D5CDD505-2E9C-101B-9397-08002B2CF9AE}" pid="8" name="MSIP_Label_49a16b40-a803-442a-a923-9d42e9158dd1_SiteId">
    <vt:lpwstr>cf81581f-cf8c-405d-97e3-34a295c8d882</vt:lpwstr>
  </property>
  <property fmtid="{D5CDD505-2E9C-101B-9397-08002B2CF9AE}" pid="9" name="MSIP_Label_49a16b40-a803-442a-a923-9d42e9158dd1_ActionId">
    <vt:lpwstr>9d0efc2a-9921-4ff9-a482-0ba1580ec2cb</vt:lpwstr>
  </property>
  <property fmtid="{D5CDD505-2E9C-101B-9397-08002B2CF9AE}" pid="10" name="MSIP_Label_49a16b40-a803-442a-a923-9d42e9158dd1_ContentBits">
    <vt:lpwstr>0</vt:lpwstr>
  </property>
  <property fmtid="{D5CDD505-2E9C-101B-9397-08002B2CF9AE}" pid="11" name="MSIP_Label_49a16b40-a803-442a-a923-9d42e9158dd1_Tag">
    <vt:lpwstr>10, 3, 0, 2</vt:lpwstr>
  </property>
  <property fmtid="{D5CDD505-2E9C-101B-9397-08002B2CF9AE}" pid="12" name="MediaServiceImageTags">
    <vt:lpwstr/>
  </property>
</Properties>
</file>